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948" r:id="rId2"/>
    <p:sldId id="2964" r:id="rId3"/>
    <p:sldId id="2966" r:id="rId4"/>
    <p:sldId id="2969" r:id="rId5"/>
    <p:sldId id="2970" r:id="rId6"/>
    <p:sldId id="2968" r:id="rId7"/>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3F"/>
    <a:srgbClr val="E2F0D9"/>
    <a:srgbClr val="FABE00"/>
    <a:srgbClr val="C9DBC1"/>
    <a:srgbClr val="EEB500"/>
    <a:srgbClr val="F6BB00"/>
    <a:srgbClr val="DF6613"/>
    <a:srgbClr val="EBEBE9"/>
    <a:srgbClr val="FFF5D9"/>
    <a:srgbClr val="FFED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94404" autoAdjust="0"/>
  </p:normalViewPr>
  <p:slideViewPr>
    <p:cSldViewPr snapToGrid="0">
      <p:cViewPr varScale="1">
        <p:scale>
          <a:sx n="67" d="100"/>
          <a:sy n="67" d="100"/>
        </p:scale>
        <p:origin x="392" y="44"/>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6"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440" tIns="45720" rIns="91440" bIns="45720" rtlCol="0"/>
          <a:lstStyle>
            <a:lvl1pPr algn="r">
              <a:defRPr sz="1200"/>
            </a:lvl1pPr>
          </a:lstStyle>
          <a:p>
            <a:fld id="{DCBDC40A-ADF4-45E3-8230-0FA4EFA19C86}" type="datetimeFigureOut">
              <a:rPr kumimoji="1" lang="ja-JP" altLang="en-US" smtClean="0"/>
              <a:t>2025/12/3</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9"/>
            <a:ext cx="2949786" cy="4986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9"/>
            <a:ext cx="2949786" cy="498691"/>
          </a:xfrm>
          <a:prstGeom prst="rect">
            <a:avLst/>
          </a:prstGeom>
        </p:spPr>
        <p:txBody>
          <a:bodyPr vert="horz" lIns="91440" tIns="45720" rIns="91440" bIns="45720" rtlCol="0" anchor="b"/>
          <a:lstStyle>
            <a:lvl1pPr algn="r">
              <a:defRPr sz="1200"/>
            </a:lvl1pPr>
          </a:lstStyle>
          <a:p>
            <a:fld id="{6AEE8369-8DA7-4E2E-9446-C406CBC3CE66}" type="slidenum">
              <a:rPr kumimoji="1" lang="ja-JP" altLang="en-US" smtClean="0"/>
              <a:t>‹#›</a:t>
            </a:fld>
            <a:endParaRPr kumimoji="1" lang="ja-JP" altLang="en-US"/>
          </a:p>
        </p:txBody>
      </p:sp>
    </p:spTree>
    <p:extLst>
      <p:ext uri="{BB962C8B-B14F-4D97-AF65-F5344CB8AC3E}">
        <p14:creationId xmlns:p14="http://schemas.microsoft.com/office/powerpoint/2010/main" val="31539405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123591E-ACF9-4CB8-A50E-51A718E02E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7FA23598-F969-478B-B0F8-D884CD8477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sz="1100" dirty="0"/>
              <a:t>二九精密機械工業株式会社の〇〇と申します。</a:t>
            </a:r>
            <a:endParaRPr lang="en-US" altLang="ja-JP" sz="1100" dirty="0"/>
          </a:p>
          <a:p>
            <a:pPr eaLnBrk="1" hangingPunct="1">
              <a:spcBef>
                <a:spcPct val="0"/>
              </a:spcBef>
            </a:pPr>
            <a:r>
              <a:rPr lang="ja-JP" altLang="en-US" sz="1100" dirty="0"/>
              <a:t>アドバイザー派遣事業の成果を報告させていただきます。</a:t>
            </a:r>
            <a:endParaRPr lang="en-US" altLang="ja-JP" sz="1100" dirty="0"/>
          </a:p>
          <a:p>
            <a:pPr eaLnBrk="1" hangingPunct="1">
              <a:spcBef>
                <a:spcPct val="0"/>
              </a:spcBef>
            </a:pPr>
            <a:endParaRPr lang="en-US" altLang="ja-JP" sz="1100" dirty="0"/>
          </a:p>
          <a:p>
            <a:pPr eaLnBrk="1" hangingPunct="1">
              <a:spcBef>
                <a:spcPct val="0"/>
              </a:spcBef>
            </a:pPr>
            <a:endParaRPr lang="ja-JP" altLang="en-US" sz="1100" dirty="0"/>
          </a:p>
        </p:txBody>
      </p:sp>
    </p:spTree>
    <p:extLst>
      <p:ext uri="{BB962C8B-B14F-4D97-AF65-F5344CB8AC3E}">
        <p14:creationId xmlns:p14="http://schemas.microsoft.com/office/powerpoint/2010/main" val="190454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969FB-B002-0AC3-19AB-FCB3A72F7E26}"/>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65039C44-7F26-FA71-928B-5D46C17160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CE084DB7-4C1A-0597-BFDE-20A361AC4F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000" dirty="0">
                <a:latin typeface="+mn-ea"/>
                <a:ea typeface="+mn-ea"/>
              </a:rPr>
              <a:t>最初に簡単ですが、会社の紹介をさせていただきます。</a:t>
            </a:r>
            <a:endParaRPr lang="en-US" altLang="ja-JP" sz="1000" dirty="0">
              <a:latin typeface="+mn-ea"/>
              <a:ea typeface="+mn-ea"/>
            </a:endParaRPr>
          </a:p>
          <a:p>
            <a:endParaRPr lang="en-US" altLang="ja-JP" sz="1000" dirty="0">
              <a:latin typeface="+mn-ea"/>
              <a:ea typeface="+mn-ea"/>
            </a:endParaRPr>
          </a:p>
          <a:p>
            <a:r>
              <a:rPr lang="ja-JP" altLang="en-US" sz="1000" dirty="0">
                <a:latin typeface="+mn-ea"/>
                <a:ea typeface="+mn-ea"/>
              </a:rPr>
              <a:t>弊社は</a:t>
            </a:r>
            <a:r>
              <a:rPr lang="en-US" altLang="ja-JP" sz="1000" dirty="0">
                <a:latin typeface="+mn-ea"/>
                <a:ea typeface="+mn-ea"/>
              </a:rPr>
              <a:t>1917</a:t>
            </a:r>
            <a:r>
              <a:rPr lang="ja-JP" altLang="en-US" sz="1000" dirty="0">
                <a:latin typeface="+mn-ea"/>
                <a:ea typeface="+mn-ea"/>
              </a:rPr>
              <a:t>年に創業し、</a:t>
            </a:r>
            <a:r>
              <a:rPr lang="ja-JP" altLang="ja-JP" sz="1000" dirty="0">
                <a:latin typeface="+mn-ea"/>
                <a:ea typeface="+mn-ea"/>
              </a:rPr>
              <a:t>１００年以上</a:t>
            </a:r>
            <a:r>
              <a:rPr lang="ja-JP" altLang="en-US" sz="1000" dirty="0">
                <a:latin typeface="+mn-ea"/>
                <a:ea typeface="+mn-ea"/>
              </a:rPr>
              <a:t>の歴史を持つ</a:t>
            </a:r>
            <a:r>
              <a:rPr lang="ja-JP" altLang="ja-JP" sz="1000" dirty="0">
                <a:latin typeface="+mn-ea"/>
                <a:ea typeface="+mn-ea"/>
              </a:rPr>
              <a:t>京都の地元企業で</a:t>
            </a:r>
            <a:r>
              <a:rPr lang="ja-JP" altLang="en-US" sz="1000" dirty="0">
                <a:latin typeface="+mn-ea"/>
                <a:ea typeface="+mn-ea"/>
              </a:rPr>
              <a:t>す。</a:t>
            </a:r>
            <a:endParaRPr lang="en-US" altLang="ja-JP" sz="1000" dirty="0">
              <a:latin typeface="+mn-ea"/>
              <a:ea typeface="+mn-ea"/>
            </a:endParaRPr>
          </a:p>
          <a:p>
            <a:r>
              <a:rPr lang="ja-JP" altLang="ja-JP" sz="1000" dirty="0">
                <a:latin typeface="+mn-ea"/>
                <a:ea typeface="+mn-ea"/>
              </a:rPr>
              <a:t>拠点は京都市南区に本社と京都工場Ｒ＆Ｄセンターがあり、南丹市八木町に八木工場があります。</a:t>
            </a:r>
          </a:p>
          <a:p>
            <a:r>
              <a:rPr lang="en-US" altLang="ja-JP" sz="1000" dirty="0">
                <a:latin typeface="+mn-ea"/>
                <a:ea typeface="+mn-ea"/>
              </a:rPr>
              <a:t> </a:t>
            </a:r>
          </a:p>
          <a:p>
            <a:r>
              <a:rPr lang="ja-JP" altLang="en-US" sz="1000" dirty="0">
                <a:latin typeface="+mn-ea"/>
                <a:ea typeface="+mn-ea"/>
              </a:rPr>
              <a:t>主な事業内容は、金属の切削加工で、様々な金属材料を取扱い受託加工を行っております。</a:t>
            </a:r>
            <a:endParaRPr lang="en-US" altLang="ja-JP" sz="1000" dirty="0">
              <a:latin typeface="+mn-ea"/>
              <a:ea typeface="+mn-ea"/>
            </a:endParaRPr>
          </a:p>
          <a:p>
            <a:endParaRPr lang="en-US" altLang="ja-JP" sz="1000" dirty="0">
              <a:latin typeface="+mn-ea"/>
              <a:ea typeface="+mn-ea"/>
            </a:endParaRPr>
          </a:p>
          <a:p>
            <a:r>
              <a:rPr lang="ja-JP" altLang="en-US" sz="1000" dirty="0">
                <a:latin typeface="+mn-ea"/>
                <a:ea typeface="+mn-ea"/>
              </a:rPr>
              <a:t>その中で、弊社の強みは高精度・超精密な加工を得意としている点です。</a:t>
            </a:r>
            <a:endParaRPr lang="en-US" altLang="ja-JP" sz="1000" dirty="0">
              <a:latin typeface="+mn-ea"/>
              <a:ea typeface="+mn-ea"/>
            </a:endParaRPr>
          </a:p>
          <a:p>
            <a:r>
              <a:rPr lang="ja-JP" altLang="en-US" sz="1000" dirty="0">
                <a:latin typeface="+mn-ea"/>
                <a:ea typeface="+mn-ea"/>
              </a:rPr>
              <a:t>例えば、他社では対応できないような難易度の高い加工や、難削材と呼ばれる金属の中でもチタン・ステンレスといった加工が難しい材料に対応することが出来ます。</a:t>
            </a:r>
            <a:endParaRPr lang="en-US" altLang="ja-JP" sz="1000" dirty="0">
              <a:latin typeface="+mn-ea"/>
              <a:ea typeface="+mn-ea"/>
            </a:endParaRPr>
          </a:p>
          <a:p>
            <a:r>
              <a:rPr lang="ja-JP" altLang="en-US" sz="1000" dirty="0">
                <a:latin typeface="+mn-ea"/>
                <a:ea typeface="+mn-ea"/>
              </a:rPr>
              <a:t>もう一つの強みは、製品の開発から製造、組み立てまでを一貫して自社で対応できることです。</a:t>
            </a:r>
            <a:endParaRPr lang="en-US" altLang="ja-JP" sz="1000" dirty="0">
              <a:latin typeface="+mn-ea"/>
              <a:ea typeface="+mn-ea"/>
            </a:endParaRPr>
          </a:p>
          <a:p>
            <a:r>
              <a:rPr lang="ja-JP" altLang="en-US" sz="1000" dirty="0">
                <a:latin typeface="+mn-ea"/>
                <a:ea typeface="+mn-ea"/>
              </a:rPr>
              <a:t>単に図面通りの部品を加工するだけでなく、「こんな加工をしてほしい」「こんな製品が作りたい」といったお客様のご要望に対して、</a:t>
            </a:r>
            <a:endParaRPr lang="en-US" altLang="ja-JP" sz="1000" dirty="0">
              <a:latin typeface="+mn-ea"/>
              <a:ea typeface="+mn-ea"/>
            </a:endParaRPr>
          </a:p>
          <a:p>
            <a:r>
              <a:rPr lang="ja-JP" altLang="en-US" sz="1000" dirty="0">
                <a:latin typeface="+mn-ea"/>
                <a:ea typeface="+mn-ea"/>
              </a:rPr>
              <a:t>弊社から技術的な提案を行い、お客様と一緒に“イメージを形にしていく”のが私たちのスタイルです。</a:t>
            </a:r>
            <a:endParaRPr lang="en-US" altLang="ja-JP" sz="1000" dirty="0">
              <a:latin typeface="+mn-ea"/>
              <a:ea typeface="+mn-ea"/>
            </a:endParaRPr>
          </a:p>
          <a:p>
            <a:endParaRPr lang="en-US" altLang="ja-JP" sz="1000" dirty="0">
              <a:latin typeface="+mn-ea"/>
              <a:ea typeface="+mn-ea"/>
            </a:endParaRPr>
          </a:p>
          <a:p>
            <a:r>
              <a:rPr kumimoji="1" lang="ja-JP" altLang="en-US" sz="1000" kern="1200" dirty="0">
                <a:solidFill>
                  <a:schemeClr val="tx1"/>
                </a:solidFill>
                <a:effectLst/>
                <a:latin typeface="+mn-ea"/>
                <a:ea typeface="+mn-ea"/>
                <a:cs typeface="+mn-cs"/>
              </a:rPr>
              <a:t>また、</a:t>
            </a:r>
            <a:r>
              <a:rPr kumimoji="1" lang="en-US" altLang="ja-JP" sz="1000" kern="1200" dirty="0">
                <a:solidFill>
                  <a:schemeClr val="tx1"/>
                </a:solidFill>
                <a:effectLst/>
                <a:latin typeface="+mn-ea"/>
                <a:ea typeface="+mn-ea"/>
                <a:cs typeface="+mn-cs"/>
              </a:rPr>
              <a:t>2011</a:t>
            </a:r>
            <a:r>
              <a:rPr kumimoji="1" lang="ja-JP" altLang="ja-JP" sz="1000" kern="1200" dirty="0">
                <a:solidFill>
                  <a:schemeClr val="tx1"/>
                </a:solidFill>
                <a:effectLst/>
                <a:latin typeface="+mn-ea"/>
                <a:ea typeface="+mn-ea"/>
                <a:cs typeface="+mn-cs"/>
              </a:rPr>
              <a:t>年には、世界で初めて「</a:t>
            </a:r>
            <a:r>
              <a:rPr kumimoji="1" lang="en-US" altLang="ja-JP" sz="1000" kern="1200" dirty="0">
                <a:solidFill>
                  <a:schemeClr val="tx1"/>
                </a:solidFill>
                <a:effectLst/>
                <a:latin typeface="+mn-ea"/>
                <a:ea typeface="+mn-ea"/>
                <a:cs typeface="+mn-cs"/>
              </a:rPr>
              <a:t>β</a:t>
            </a:r>
            <a:r>
              <a:rPr kumimoji="1" lang="ja-JP" altLang="ja-JP" sz="1000" kern="1200" dirty="0">
                <a:solidFill>
                  <a:schemeClr val="tx1"/>
                </a:solidFill>
                <a:effectLst/>
                <a:latin typeface="+mn-ea"/>
                <a:ea typeface="+mn-ea"/>
                <a:cs typeface="+mn-cs"/>
              </a:rPr>
              <a:t>チタン」という金属を</a:t>
            </a:r>
            <a:r>
              <a:rPr kumimoji="1" lang="ja-JP" altLang="en-US" sz="1000" kern="1200" dirty="0">
                <a:solidFill>
                  <a:schemeClr val="tx1"/>
                </a:solidFill>
                <a:effectLst/>
                <a:latin typeface="+mn-ea"/>
                <a:ea typeface="+mn-ea"/>
                <a:cs typeface="+mn-cs"/>
              </a:rPr>
              <a:t>内径</a:t>
            </a:r>
            <a:r>
              <a:rPr kumimoji="1" lang="en-US" altLang="ja-JP" sz="1000" kern="1200" dirty="0">
                <a:solidFill>
                  <a:schemeClr val="tx1"/>
                </a:solidFill>
                <a:effectLst/>
                <a:latin typeface="+mn-ea"/>
                <a:ea typeface="+mn-ea"/>
                <a:cs typeface="+mn-cs"/>
              </a:rPr>
              <a:t>0.3mm</a:t>
            </a:r>
            <a:r>
              <a:rPr kumimoji="1" lang="ja-JP" altLang="en-US" sz="1000" kern="1200" dirty="0">
                <a:solidFill>
                  <a:schemeClr val="tx1"/>
                </a:solidFill>
                <a:effectLst/>
                <a:latin typeface="+mn-ea"/>
                <a:ea typeface="+mn-ea"/>
                <a:cs typeface="+mn-cs"/>
              </a:rPr>
              <a:t>の極細の</a:t>
            </a:r>
            <a:r>
              <a:rPr kumimoji="1" lang="ja-JP" altLang="ja-JP" sz="1000" kern="1200" dirty="0">
                <a:solidFill>
                  <a:schemeClr val="tx1"/>
                </a:solidFill>
                <a:effectLst/>
                <a:latin typeface="+mn-ea"/>
                <a:ea typeface="+mn-ea"/>
                <a:cs typeface="+mn-cs"/>
              </a:rPr>
              <a:t>パイプ</a:t>
            </a:r>
            <a:r>
              <a:rPr kumimoji="1" lang="ja-JP" altLang="en-US" sz="1000" kern="1200" dirty="0">
                <a:solidFill>
                  <a:schemeClr val="tx1"/>
                </a:solidFill>
                <a:effectLst/>
                <a:latin typeface="+mn-ea"/>
                <a:ea typeface="+mn-ea"/>
                <a:cs typeface="+mn-cs"/>
              </a:rPr>
              <a:t>に</a:t>
            </a:r>
            <a:r>
              <a:rPr kumimoji="1" lang="ja-JP" altLang="ja-JP" sz="1000" kern="1200" dirty="0">
                <a:solidFill>
                  <a:schemeClr val="tx1"/>
                </a:solidFill>
                <a:effectLst/>
                <a:latin typeface="+mn-ea"/>
                <a:ea typeface="+mn-ea"/>
                <a:cs typeface="+mn-cs"/>
              </a:rPr>
              <a:t>する開発に成功しました。</a:t>
            </a:r>
          </a:p>
          <a:p>
            <a:endParaRPr lang="en-US" altLang="ja-JP" sz="1000" dirty="0">
              <a:latin typeface="+mn-ea"/>
              <a:ea typeface="+mn-ea"/>
            </a:endParaRPr>
          </a:p>
          <a:p>
            <a:r>
              <a:rPr lang="ja-JP" altLang="en-US" sz="1000" dirty="0">
                <a:latin typeface="+mn-ea"/>
                <a:ea typeface="+mn-ea"/>
              </a:rPr>
              <a:t>以上の強みや様々な技術活かして、</a:t>
            </a:r>
            <a:endParaRPr lang="en-US" altLang="ja-JP" sz="1000" dirty="0">
              <a:latin typeface="+mn-ea"/>
              <a:ea typeface="+mn-ea"/>
            </a:endParaRPr>
          </a:p>
          <a:p>
            <a:r>
              <a:rPr kumimoji="1" lang="ja-JP" altLang="en-US" sz="1000" kern="1200" dirty="0">
                <a:solidFill>
                  <a:schemeClr val="tx1"/>
                </a:solidFill>
                <a:effectLst/>
                <a:latin typeface="+mn-ea"/>
                <a:ea typeface="+mn-ea"/>
                <a:cs typeface="+mn-cs"/>
              </a:rPr>
              <a:t>半導体業界から始まり、現在は分析製品さらには、</a:t>
            </a:r>
            <a:r>
              <a:rPr kumimoji="1" lang="ja-JP" altLang="ja-JP" sz="1000" kern="1200" dirty="0">
                <a:solidFill>
                  <a:schemeClr val="tx1"/>
                </a:solidFill>
                <a:effectLst/>
                <a:latin typeface="+mn-ea"/>
                <a:ea typeface="+mn-ea"/>
                <a:cs typeface="+mn-cs"/>
              </a:rPr>
              <a:t>医療処置具の</a:t>
            </a:r>
            <a:r>
              <a:rPr kumimoji="1" lang="ja-JP" altLang="en-US" sz="1000" kern="1200" dirty="0">
                <a:solidFill>
                  <a:schemeClr val="tx1"/>
                </a:solidFill>
                <a:effectLst/>
                <a:latin typeface="+mn-ea"/>
                <a:ea typeface="+mn-ea"/>
                <a:cs typeface="+mn-cs"/>
              </a:rPr>
              <a:t>金属部品の</a:t>
            </a:r>
            <a:r>
              <a:rPr kumimoji="1" lang="ja-JP" altLang="ja-JP" sz="1000" kern="1200" dirty="0">
                <a:solidFill>
                  <a:schemeClr val="tx1"/>
                </a:solidFill>
                <a:effectLst/>
                <a:latin typeface="+mn-ea"/>
                <a:ea typeface="+mn-ea"/>
                <a:cs typeface="+mn-cs"/>
              </a:rPr>
              <a:t>製造にも取り組んで</a:t>
            </a:r>
            <a:r>
              <a:rPr kumimoji="1" lang="ja-JP" altLang="en-US" sz="1000" kern="1200" dirty="0">
                <a:solidFill>
                  <a:schemeClr val="tx1"/>
                </a:solidFill>
                <a:effectLst/>
                <a:latin typeface="+mn-ea"/>
                <a:ea typeface="+mn-ea"/>
                <a:cs typeface="+mn-cs"/>
              </a:rPr>
              <a:t>おります。</a:t>
            </a:r>
            <a:endParaRPr lang="en-US" altLang="ja-JP" sz="700" dirty="0"/>
          </a:p>
          <a:p>
            <a:endParaRPr lang="en-US" altLang="ja-JP" sz="700" dirty="0"/>
          </a:p>
          <a:p>
            <a:endParaRPr lang="en-US" altLang="ja-JP" sz="700" dirty="0"/>
          </a:p>
          <a:p>
            <a:pPr>
              <a:lnSpc>
                <a:spcPts val="800"/>
              </a:lnSpc>
              <a:spcAft>
                <a:spcPts val="800"/>
              </a:spcAft>
              <a:buNone/>
            </a:pP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328452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続きまして、本事業において弊社では、生産工程原価管理と社内情報システムの２つから課題を抽出し、アドバイザー派遣事業へ要請をおこないました。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6AEE8369-8DA7-4E2E-9446-C406CBC3CE66}" type="slidenum">
              <a:rPr kumimoji="1" lang="ja-JP" altLang="en-US" smtClean="0"/>
              <a:t>3</a:t>
            </a:fld>
            <a:endParaRPr kumimoji="1" lang="ja-JP" altLang="en-US"/>
          </a:p>
        </p:txBody>
      </p:sp>
    </p:spTree>
    <p:extLst>
      <p:ext uri="{BB962C8B-B14F-4D97-AF65-F5344CB8AC3E}">
        <p14:creationId xmlns:p14="http://schemas.microsoft.com/office/powerpoint/2010/main" val="2096349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まずは、生産工程原価管理について説明させていただきます。</a:t>
            </a:r>
            <a:endParaRPr kumimoji="1" lang="en-US" altLang="ja-JP" dirty="0"/>
          </a:p>
          <a:p>
            <a:r>
              <a:rPr kumimoji="1" lang="ja-JP" altLang="en-US" dirty="0"/>
              <a:t>現状、当社では生産管理システム「</a:t>
            </a:r>
            <a:r>
              <a:rPr kumimoji="1" lang="en-US" altLang="ja-JP" dirty="0"/>
              <a:t>R-Pics</a:t>
            </a:r>
            <a:r>
              <a:rPr kumimoji="1" lang="ja-JP" altLang="en-US" dirty="0"/>
              <a:t>」へ原価情報を登録し、チャージ算出を実施しておりました。</a:t>
            </a:r>
          </a:p>
          <a:p>
            <a:r>
              <a:rPr kumimoji="1" lang="ja-JP" altLang="en-US" dirty="0"/>
              <a:t>課題は、労務費、設備稼働率などの各種データを製造部門など複数部署から情報収集し手作業で</a:t>
            </a:r>
            <a:r>
              <a:rPr kumimoji="1" lang="en-US" altLang="ja-JP" dirty="0"/>
              <a:t>Excel</a:t>
            </a:r>
            <a:r>
              <a:rPr kumimoji="1" lang="ja-JP" altLang="en-US" dirty="0"/>
              <a:t>に入力しておりました。</a:t>
            </a:r>
            <a:endParaRPr kumimoji="1" lang="en-US" altLang="ja-JP" dirty="0"/>
          </a:p>
          <a:p>
            <a:r>
              <a:rPr kumimoji="1" lang="ja-JP" altLang="en-US" dirty="0"/>
              <a:t>また、チャージ算出における知見が低く、配賦基準を細かくしていたこともチャージ算出の作業にかかる時間を増加させる要因と考えられました。</a:t>
            </a:r>
            <a:endParaRPr kumimoji="1" lang="en-US" altLang="ja-JP" dirty="0"/>
          </a:p>
          <a:p>
            <a:endParaRPr kumimoji="1" lang="en-US" altLang="ja-JP" dirty="0"/>
          </a:p>
          <a:p>
            <a:r>
              <a:rPr kumimoji="1" lang="ja-JP" altLang="en-US" dirty="0"/>
              <a:t>この事業でアドバイザーの知見を基に、</a:t>
            </a:r>
            <a:endParaRPr kumimoji="1" lang="en-US" altLang="ja-JP" dirty="0"/>
          </a:p>
          <a:p>
            <a:r>
              <a:rPr kumimoji="1" lang="ja-JP" altLang="en-US" dirty="0"/>
              <a:t>必要データは、システムから直接ダウンロードしデータを貼り付けし自動算出ができる、加工費算出ツールの構築をおこないました。</a:t>
            </a:r>
            <a:endParaRPr kumimoji="1" lang="en-US" altLang="ja-JP" dirty="0"/>
          </a:p>
          <a:p>
            <a:r>
              <a:rPr kumimoji="1" lang="ja-JP" altLang="en-US" dirty="0"/>
              <a:t>また、配賦基準である人・面積・設備などを見直し、機械グループ別の加工比率もデータ転記により自動参照できる運用としております。</a:t>
            </a:r>
            <a:endParaRPr kumimoji="1" lang="en-US" altLang="ja-JP" dirty="0"/>
          </a:p>
          <a:p>
            <a:r>
              <a:rPr kumimoji="1" lang="ja-JP" altLang="en-US" dirty="0"/>
              <a:t>以上によって、原価算出にかかる工数が大幅に削減されました。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6AEE8369-8DA7-4E2E-9446-C406CBC3CE66}" type="slidenum">
              <a:rPr kumimoji="1" lang="ja-JP" altLang="en-US" smtClean="0"/>
              <a:t>4</a:t>
            </a:fld>
            <a:endParaRPr kumimoji="1" lang="ja-JP" altLang="en-US"/>
          </a:p>
        </p:txBody>
      </p:sp>
    </p:spTree>
    <p:extLst>
      <p:ext uri="{BB962C8B-B14F-4D97-AF65-F5344CB8AC3E}">
        <p14:creationId xmlns:p14="http://schemas.microsoft.com/office/powerpoint/2010/main" val="410074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58C0D-9952-5DFD-5639-DB827C94F68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91E12B0-6FA4-9695-582B-66F5BFF9FAC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1DF59B9-C49C-7C8D-CB57-BAD24CFD7019}"/>
              </a:ext>
            </a:extLst>
          </p:cNvPr>
          <p:cNvSpPr>
            <a:spLocks noGrp="1"/>
          </p:cNvSpPr>
          <p:nvPr>
            <p:ph type="body" idx="1"/>
          </p:nvPr>
        </p:nvSpPr>
        <p:spPr/>
        <p:txBody>
          <a:bodyPr/>
          <a:lstStyle/>
          <a:p>
            <a:r>
              <a:rPr kumimoji="1" lang="ja-JP" altLang="en-US" dirty="0"/>
              <a:t>続きまして、社内情報システムについて説明させていただきます。</a:t>
            </a:r>
            <a:endParaRPr kumimoji="1" lang="en-US" altLang="ja-JP" dirty="0"/>
          </a:p>
          <a:p>
            <a:r>
              <a:rPr kumimoji="1" lang="ja-JP" altLang="en-US" dirty="0"/>
              <a:t>現状では、サイボウズを利用してファイル管理やワークフローを運用しておりました</a:t>
            </a:r>
          </a:p>
          <a:p>
            <a:r>
              <a:rPr kumimoji="1" lang="ja-JP" altLang="en-US" dirty="0"/>
              <a:t>運用ルールの不明確が原因で、時を重ねていく中で、各部門が独自に運用を始め、システム運用ルールの不徹底が</a:t>
            </a:r>
            <a:endParaRPr kumimoji="1" lang="en-US" altLang="ja-JP" dirty="0"/>
          </a:p>
          <a:p>
            <a:r>
              <a:rPr kumimoji="1" lang="ja-JP" altLang="en-US" dirty="0"/>
              <a:t>色々な問題を引き起こす要因となりました。</a:t>
            </a:r>
            <a:endParaRPr kumimoji="1" lang="en-US" altLang="ja-JP" dirty="0"/>
          </a:p>
          <a:p>
            <a:r>
              <a:rPr kumimoji="1" lang="ja-JP" altLang="en-US" dirty="0"/>
              <a:t>この事業でアドバイザーの知見を基に、</a:t>
            </a:r>
            <a:r>
              <a:rPr kumimoji="1" lang="en-US" altLang="ja-JP" dirty="0" err="1"/>
              <a:t>Sharepoint</a:t>
            </a:r>
            <a:r>
              <a:rPr kumimoji="1" lang="ja-JP" altLang="en-US" dirty="0"/>
              <a:t>を</a:t>
            </a:r>
            <a:r>
              <a:rPr kumimoji="1" lang="en-US" altLang="ja-JP" dirty="0"/>
              <a:t>portal</a:t>
            </a:r>
            <a:r>
              <a:rPr kumimoji="1" lang="ja-JP" altLang="en-US" dirty="0"/>
              <a:t>サイトとして導入いたしました。</a:t>
            </a:r>
            <a:endParaRPr kumimoji="1" lang="en-US" altLang="ja-JP" dirty="0"/>
          </a:p>
          <a:p>
            <a:r>
              <a:rPr kumimoji="1" lang="en-US" altLang="ja-JP" dirty="0"/>
              <a:t>SharePoint</a:t>
            </a:r>
            <a:r>
              <a:rPr kumimoji="1" lang="ja-JP" altLang="en-US" dirty="0"/>
              <a:t>は、</a:t>
            </a:r>
            <a:r>
              <a:rPr kumimoji="1" lang="en-US" altLang="ja-JP" dirty="0"/>
              <a:t>Microsoft</a:t>
            </a:r>
            <a:r>
              <a:rPr kumimoji="1" lang="ja-JP" altLang="en-US" dirty="0"/>
              <a:t>が提供するクラウドベースの情報共有・管理プラットフォームであり</a:t>
            </a:r>
            <a:endParaRPr kumimoji="1" lang="en-US" altLang="ja-JP" dirty="0"/>
          </a:p>
          <a:p>
            <a:r>
              <a:rPr kumimoji="1" lang="ja-JP" altLang="en-US" dirty="0"/>
              <a:t>主な特徴として、</a:t>
            </a:r>
            <a:endParaRPr kumimoji="1" lang="en-US" altLang="ja-JP" dirty="0"/>
          </a:p>
          <a:p>
            <a:r>
              <a:rPr kumimoji="1" lang="ja-JP" altLang="en-US" dirty="0"/>
              <a:t>ファイル共有・管理ドキュメントやデータをクラウド上で安全に保存し、複数人で同時編集が可能であったり</a:t>
            </a:r>
            <a:endParaRPr kumimoji="1" lang="en-US" altLang="ja-JP" dirty="0"/>
          </a:p>
          <a:p>
            <a:r>
              <a:rPr kumimoji="1" lang="ja-JP" altLang="en-US" dirty="0"/>
              <a:t>チームコラボレーション社内やプロジェクトチームで情報を共有し、共同作業の効率化が図れたり</a:t>
            </a:r>
            <a:endParaRPr kumimoji="1" lang="en-US" altLang="ja-JP" dirty="0"/>
          </a:p>
          <a:p>
            <a:r>
              <a:rPr kumimoji="1" lang="ja-JP" altLang="en-US" dirty="0"/>
              <a:t>アクセス制御ユーザーごとに閲覧・編集権限を設定できるため、セキュリティも確保されます。</a:t>
            </a:r>
            <a:endParaRPr kumimoji="1" lang="en-US" altLang="ja-JP" dirty="0"/>
          </a:p>
          <a:p>
            <a:r>
              <a:rPr kumimoji="1" lang="ja-JP" altLang="en-US" dirty="0"/>
              <a:t>統合性</a:t>
            </a:r>
            <a:r>
              <a:rPr kumimoji="1" lang="en-US" altLang="ja-JP" dirty="0"/>
              <a:t>Microsoft 365</a:t>
            </a:r>
            <a:r>
              <a:rPr kumimoji="1" lang="ja-JP" altLang="en-US" dirty="0"/>
              <a:t>（</a:t>
            </a:r>
            <a:r>
              <a:rPr kumimoji="1" lang="en-US" altLang="ja-JP" dirty="0"/>
              <a:t>Word</a:t>
            </a:r>
            <a:r>
              <a:rPr kumimoji="1" lang="ja-JP" altLang="en-US" dirty="0"/>
              <a:t>、</a:t>
            </a:r>
            <a:r>
              <a:rPr kumimoji="1" lang="en-US" altLang="ja-JP" dirty="0"/>
              <a:t>Excel</a:t>
            </a:r>
            <a:r>
              <a:rPr kumimoji="1" lang="ja-JP" altLang="en-US" dirty="0"/>
              <a:t>、</a:t>
            </a:r>
            <a:r>
              <a:rPr kumimoji="1" lang="en-US" altLang="ja-JP" dirty="0"/>
              <a:t>Teams</a:t>
            </a:r>
            <a:r>
              <a:rPr kumimoji="1" lang="ja-JP" altLang="en-US" dirty="0"/>
              <a:t>など）と連携しており、業務の一元管理が可能となります。</a:t>
            </a:r>
            <a:endParaRPr kumimoji="1" lang="en-US" altLang="ja-JP" dirty="0"/>
          </a:p>
          <a:p>
            <a:endParaRPr kumimoji="1" lang="en-US" altLang="ja-JP" dirty="0"/>
          </a:p>
          <a:p>
            <a:r>
              <a:rPr kumimoji="1" lang="en-US" altLang="ja-JP" dirty="0" err="1"/>
              <a:t>Sharepoint</a:t>
            </a:r>
            <a:r>
              <a:rPr kumimoji="1" lang="ja-JP" altLang="en-US" dirty="0"/>
              <a:t>のサイト構築に対し、運用ルールを簡素化し、全社ルールの再徹底も行う事ができました。</a:t>
            </a:r>
            <a:endParaRPr kumimoji="1" lang="en-US" altLang="ja-JP" dirty="0"/>
          </a:p>
          <a:p>
            <a:r>
              <a:rPr kumimoji="1" lang="ja-JP" altLang="en-US" dirty="0"/>
              <a:t>結果、最新版の確認が即可能になり、検索性の向上、手続きの簡素化などで管理や運用の工数を削減することができました。</a:t>
            </a:r>
            <a:endParaRPr kumimoji="1" lang="en-US" altLang="ja-JP" dirty="0"/>
          </a:p>
          <a:p>
            <a:endParaRPr kumimoji="1" lang="ja-JP" altLang="en-US" dirty="0"/>
          </a:p>
          <a:p>
            <a:endParaRPr kumimoji="1" lang="en-US" altLang="ja-JP" dirty="0"/>
          </a:p>
        </p:txBody>
      </p:sp>
      <p:sp>
        <p:nvSpPr>
          <p:cNvPr id="4" name="スライド番号プレースホルダー 3">
            <a:extLst>
              <a:ext uri="{FF2B5EF4-FFF2-40B4-BE49-F238E27FC236}">
                <a16:creationId xmlns:a16="http://schemas.microsoft.com/office/drawing/2014/main" id="{D6F1B993-D3B6-4855-CAA8-D83EA816C831}"/>
              </a:ext>
            </a:extLst>
          </p:cNvPr>
          <p:cNvSpPr>
            <a:spLocks noGrp="1"/>
          </p:cNvSpPr>
          <p:nvPr>
            <p:ph type="sldNum" sz="quarter" idx="5"/>
          </p:nvPr>
        </p:nvSpPr>
        <p:spPr/>
        <p:txBody>
          <a:bodyPr/>
          <a:lstStyle/>
          <a:p>
            <a:fld id="{6AEE8369-8DA7-4E2E-9446-C406CBC3CE66}" type="slidenum">
              <a:rPr kumimoji="1" lang="ja-JP" altLang="en-US" smtClean="0"/>
              <a:t>5</a:t>
            </a:fld>
            <a:endParaRPr kumimoji="1" lang="ja-JP" altLang="en-US"/>
          </a:p>
        </p:txBody>
      </p:sp>
    </p:spTree>
    <p:extLst>
      <p:ext uri="{BB962C8B-B14F-4D97-AF65-F5344CB8AC3E}">
        <p14:creationId xmlns:p14="http://schemas.microsoft.com/office/powerpoint/2010/main" val="225960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500"/>
              </a:lnSpc>
            </a:pPr>
            <a:r>
              <a:rPr lang="ja-JP" altLang="en-US" sz="1200" b="0" dirty="0"/>
              <a:t>この取組はここで終了するのではなく、日々改善、進化を重ねていかなければならないことをこの事業において痛感しました。</a:t>
            </a:r>
            <a:endParaRPr lang="en-US" altLang="ja-JP" sz="1200" b="0" dirty="0"/>
          </a:p>
          <a:p>
            <a:pPr>
              <a:lnSpc>
                <a:spcPts val="2500"/>
              </a:lnSpc>
            </a:pPr>
            <a:endParaRPr lang="en-US" altLang="ja-JP" sz="1200" b="0" dirty="0"/>
          </a:p>
          <a:p>
            <a:pPr>
              <a:lnSpc>
                <a:spcPts val="2500"/>
              </a:lnSpc>
            </a:pPr>
            <a:r>
              <a:rPr lang="ja-JP" altLang="en-US" sz="1200" b="0" dirty="0"/>
              <a:t>自社だけでは手詰まりとなっていた原価管理の見直しや、煩雑化していた情報管理について、アドバイザーの支援を受けることで実用的かつ効果的な解決策を導入することができました。</a:t>
            </a:r>
          </a:p>
          <a:p>
            <a:pPr>
              <a:lnSpc>
                <a:spcPts val="2500"/>
              </a:lnSpc>
            </a:pPr>
            <a:r>
              <a:rPr lang="ja-JP" altLang="en-US" sz="1200" b="0" dirty="0"/>
              <a:t>今回の取り組みを契機に、他業務への展開や継続的な改善活動にも取り組んでまいります。</a:t>
            </a:r>
          </a:p>
          <a:p>
            <a:pPr>
              <a:lnSpc>
                <a:spcPts val="2500"/>
              </a:lnSpc>
            </a:pPr>
            <a:r>
              <a:rPr lang="ja-JP" altLang="en-US" sz="1200" b="0" dirty="0"/>
              <a:t>また、アドバイザーの豊富な知見により、、他の業務課題（</a:t>
            </a:r>
            <a:r>
              <a:rPr lang="en-US" altLang="ja-JP" sz="1200" b="0" dirty="0"/>
              <a:t>Teams</a:t>
            </a:r>
            <a:r>
              <a:rPr lang="ja-JP" altLang="en-US" sz="1200" b="0" dirty="0"/>
              <a:t>使用方法・セキュリティ対策・人材採用など）も時間があるときに相談でき、有益な助言を多数いただきました。</a:t>
            </a:r>
            <a:br>
              <a:rPr lang="ja-JP" altLang="en-US" sz="1200" b="0" dirty="0"/>
            </a:br>
            <a:r>
              <a:rPr lang="ja-JP" altLang="en-US" sz="1200" b="0" dirty="0"/>
              <a:t>この場を借りて、改めて感謝申し上げます。</a:t>
            </a:r>
          </a:p>
          <a:p>
            <a:r>
              <a:rPr kumimoji="1" lang="ja-JP" altLang="en-US" dirty="0"/>
              <a:t>以上で二九精密機械工業株式会社の成果発表を終了いたします。</a:t>
            </a:r>
          </a:p>
        </p:txBody>
      </p:sp>
      <p:sp>
        <p:nvSpPr>
          <p:cNvPr id="4" name="スライド番号プレースホルダー 3"/>
          <p:cNvSpPr>
            <a:spLocks noGrp="1"/>
          </p:cNvSpPr>
          <p:nvPr>
            <p:ph type="sldNum" sz="quarter" idx="5"/>
          </p:nvPr>
        </p:nvSpPr>
        <p:spPr/>
        <p:txBody>
          <a:bodyPr/>
          <a:lstStyle/>
          <a:p>
            <a:fld id="{6AEE8369-8DA7-4E2E-9446-C406CBC3CE66}" type="slidenum">
              <a:rPr kumimoji="1" lang="ja-JP" altLang="en-US" smtClean="0"/>
              <a:t>6</a:t>
            </a:fld>
            <a:endParaRPr kumimoji="1" lang="ja-JP" altLang="en-US"/>
          </a:p>
        </p:txBody>
      </p:sp>
    </p:spTree>
    <p:extLst>
      <p:ext uri="{BB962C8B-B14F-4D97-AF65-F5344CB8AC3E}">
        <p14:creationId xmlns:p14="http://schemas.microsoft.com/office/powerpoint/2010/main" val="3368611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0C6460-8FDF-5674-063A-FCB0A1C29D2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3DB701B-14CC-6A24-7289-716CCBF6CB9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DDC8407-82CB-4BED-EF26-B7F1F38609B1}"/>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E9A81600-05A9-57C3-FC63-9CC3476FF7DB}"/>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523219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7E0D69C1-E55C-3BDA-E7A1-C2F3951004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5" name="フッター プレースホルダー 4">
            <a:extLst>
              <a:ext uri="{FF2B5EF4-FFF2-40B4-BE49-F238E27FC236}">
                <a16:creationId xmlns:a16="http://schemas.microsoft.com/office/drawing/2014/main" id="{7307EEE5-ABF4-CA0D-5830-04EA0731B069}"/>
              </a:ext>
            </a:extLst>
          </p:cNvPr>
          <p:cNvSpPr>
            <a:spLocks noGrp="1"/>
          </p:cNvSpPr>
          <p:nvPr>
            <p:ph type="ftr" sz="quarter" idx="11"/>
          </p:nvPr>
        </p:nvSpPr>
        <p:spPr>
          <a:xfrm>
            <a:off x="0" y="6307584"/>
            <a:ext cx="12192000" cy="483833"/>
          </a:xfrm>
        </p:spPr>
        <p:txBody>
          <a:bodyPr/>
          <a:lstStyle/>
          <a:p>
            <a:endParaRPr kumimoji="1" lang="ja-JP" altLang="en-US"/>
          </a:p>
        </p:txBody>
      </p:sp>
    </p:spTree>
    <p:extLst>
      <p:ext uri="{BB962C8B-B14F-4D97-AF65-F5344CB8AC3E}">
        <p14:creationId xmlns:p14="http://schemas.microsoft.com/office/powerpoint/2010/main" val="1971320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B78723B-15E3-C97E-752F-F8B96DB29D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5" name="フッター プレースホルダー 4">
            <a:extLst>
              <a:ext uri="{FF2B5EF4-FFF2-40B4-BE49-F238E27FC236}">
                <a16:creationId xmlns:a16="http://schemas.microsoft.com/office/drawing/2014/main" id="{A7F8C847-4A93-0C47-5B5D-69C695E800DA}"/>
              </a:ext>
            </a:extLst>
          </p:cNvPr>
          <p:cNvSpPr>
            <a:spLocks noGrp="1"/>
          </p:cNvSpPr>
          <p:nvPr>
            <p:ph type="ftr" sz="quarter" idx="3"/>
          </p:nvPr>
        </p:nvSpPr>
        <p:spPr>
          <a:xfrm>
            <a:off x="-1" y="6311900"/>
            <a:ext cx="12286695" cy="546100"/>
          </a:xfrm>
          <a:prstGeom prst="rect">
            <a:avLst/>
          </a:prstGeom>
        </p:spPr>
        <p:txBody>
          <a:bodyPr vert="horz" lIns="91440" tIns="45720" rIns="91440" bIns="45720" rtlCol="0" anchor="ctr"/>
          <a:lstStyle>
            <a:lvl1pPr algn="l">
              <a:defRPr sz="1200" b="0">
                <a:solidFill>
                  <a:schemeClr val="tx1">
                    <a:tint val="75000"/>
                  </a:schemeClr>
                </a:solidFill>
                <a:latin typeface="Arial" panose="020B0604020202020204" pitchFamily="34" charset="0"/>
                <a:cs typeface="Arial" panose="020B0604020202020204" pitchFamily="34" charset="0"/>
              </a:defRPr>
            </a:lvl1pPr>
          </a:lstStyle>
          <a:p>
            <a:endParaRPr lang="ja-JP" altLang="en-US" sz="1000">
              <a:solidFill>
                <a:srgbClr val="1D4B9E"/>
              </a:solidFill>
            </a:endParaRPr>
          </a:p>
        </p:txBody>
      </p:sp>
      <p:sp>
        <p:nvSpPr>
          <p:cNvPr id="3" name="テキスト プレースホルダー 2">
            <a:extLst>
              <a:ext uri="{FF2B5EF4-FFF2-40B4-BE49-F238E27FC236}">
                <a16:creationId xmlns:a16="http://schemas.microsoft.com/office/drawing/2014/main" id="{569BC88F-FF8B-0429-59C0-A0AC288904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8" name="図 7" descr="ロゴ, 会社名">
            <a:extLst>
              <a:ext uri="{FF2B5EF4-FFF2-40B4-BE49-F238E27FC236}">
                <a16:creationId xmlns:a16="http://schemas.microsoft.com/office/drawing/2014/main" id="{9123598D-CE38-8213-4EC7-700B19D06CFF}"/>
              </a:ext>
            </a:extLst>
          </p:cNvPr>
          <p:cNvPicPr>
            <a:picLocks noChangeAspect="1"/>
          </p:cNvPicPr>
          <p:nvPr userDrawn="1"/>
        </p:nvPicPr>
        <p:blipFill>
          <a:blip r:embed="rId4">
            <a:alphaModFix amt="40000"/>
            <a:extLst>
              <a:ext uri="{28A0092B-C50C-407E-A947-70E740481C1C}">
                <a14:useLocalDpi xmlns:a14="http://schemas.microsoft.com/office/drawing/2010/main" val="0"/>
              </a:ext>
            </a:extLst>
          </a:blip>
          <a:stretch>
            <a:fillRect/>
          </a:stretch>
        </p:blipFill>
        <p:spPr>
          <a:xfrm>
            <a:off x="8610600" y="136525"/>
            <a:ext cx="3402480" cy="1485487"/>
          </a:xfrm>
          <a:prstGeom prst="rect">
            <a:avLst/>
          </a:prstGeom>
        </p:spPr>
      </p:pic>
      <p:pic>
        <p:nvPicPr>
          <p:cNvPr id="11" name="図 10" descr="挿絵, 抽象 が含まれている画像&#10;&#10;自動的に生成された説明">
            <a:extLst>
              <a:ext uri="{FF2B5EF4-FFF2-40B4-BE49-F238E27FC236}">
                <a16:creationId xmlns:a16="http://schemas.microsoft.com/office/drawing/2014/main" id="{A390C06F-B9CB-1DEF-CFB2-3D0A3E8664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376" y="6404802"/>
            <a:ext cx="1095877" cy="269048"/>
          </a:xfrm>
          <a:prstGeom prst="rect">
            <a:avLst/>
          </a:prstGeom>
        </p:spPr>
      </p:pic>
      <p:sp>
        <p:nvSpPr>
          <p:cNvPr id="12" name="正方形/長方形 11">
            <a:extLst>
              <a:ext uri="{FF2B5EF4-FFF2-40B4-BE49-F238E27FC236}">
                <a16:creationId xmlns:a16="http://schemas.microsoft.com/office/drawing/2014/main" id="{0C124FEF-A5F4-8B49-76C3-7ED59485BBD5}"/>
              </a:ext>
            </a:extLst>
          </p:cNvPr>
          <p:cNvSpPr/>
          <p:nvPr userDrawn="1"/>
        </p:nvSpPr>
        <p:spPr>
          <a:xfrm>
            <a:off x="0" y="6711950"/>
            <a:ext cx="12192000" cy="92167"/>
          </a:xfrm>
          <a:prstGeom prst="rect">
            <a:avLst/>
          </a:prstGeom>
          <a:solidFill>
            <a:srgbClr val="1D4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noFill/>
              </a:ln>
              <a:solidFill>
                <a:srgbClr val="1D4B9E"/>
              </a:solidFill>
            </a:endParaRPr>
          </a:p>
        </p:txBody>
      </p:sp>
      <p:sp>
        <p:nvSpPr>
          <p:cNvPr id="13" name="正方形/長方形 12">
            <a:extLst>
              <a:ext uri="{FF2B5EF4-FFF2-40B4-BE49-F238E27FC236}">
                <a16:creationId xmlns:a16="http://schemas.microsoft.com/office/drawing/2014/main" id="{2663E274-B8E7-5E57-C64C-4BA1CCE58E0A}"/>
              </a:ext>
            </a:extLst>
          </p:cNvPr>
          <p:cNvSpPr/>
          <p:nvPr userDrawn="1"/>
        </p:nvSpPr>
        <p:spPr>
          <a:xfrm>
            <a:off x="2208726" y="6628967"/>
            <a:ext cx="9983275" cy="46800"/>
          </a:xfrm>
          <a:prstGeom prst="rect">
            <a:avLst/>
          </a:prstGeom>
          <a:solidFill>
            <a:srgbClr val="1D4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87A638D7-F3CA-A9C7-3D10-EBFDE4A1699D}"/>
              </a:ext>
            </a:extLst>
          </p:cNvPr>
          <p:cNvSpPr txBox="1"/>
          <p:nvPr userDrawn="1"/>
        </p:nvSpPr>
        <p:spPr>
          <a:xfrm>
            <a:off x="1112849" y="6507003"/>
            <a:ext cx="115288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a:solidFill>
                  <a:srgbClr val="1D4B9E"/>
                </a:solidFill>
                <a:latin typeface="Arial" panose="020B0604020202020204" pitchFamily="34" charset="0"/>
                <a:cs typeface="Arial" panose="020B0604020202020204" pitchFamily="34" charset="0"/>
              </a:rPr>
              <a:t>https://futaku.co.jp/</a:t>
            </a:r>
            <a:endParaRPr lang="ja-JP" altLang="en-US" sz="900" b="0">
              <a:solidFill>
                <a:srgbClr val="1D4B9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5088562"/>
      </p:ext>
    </p:extLst>
  </p:cSld>
  <p:clrMap bg1="lt1" tx1="dk1" bg2="lt2" tx2="dk2" accent1="accent1" accent2="accent2" accent3="accent3" accent4="accent4" accent5="accent5" accent6="accent6" hlink="hlink" folHlink="folHlink"/>
  <p:sldLayoutIdLst>
    <p:sldLayoutId id="2147483650" r:id="rId1"/>
    <p:sldLayoutId id="2147483649" r:id="rId2"/>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0.png"/><Relationship Id="rId5" Type="http://schemas.openxmlformats.org/officeDocument/2006/relationships/image" Target="../media/image15.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18.jpg"/><Relationship Id="rId14" Type="http://schemas.openxmlformats.org/officeDocument/2006/relationships/image" Target="../media/image23.svg"/></Relationships>
</file>

<file path=ppt/slides/_rels/slide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8.png"/><Relationship Id="rId18" Type="http://schemas.openxmlformats.org/officeDocument/2006/relationships/image" Target="../media/image43.svg"/><Relationship Id="rId26" Type="http://schemas.openxmlformats.org/officeDocument/2006/relationships/image" Target="../media/image51.svg"/><Relationship Id="rId3" Type="http://schemas.openxmlformats.org/officeDocument/2006/relationships/image" Target="../media/image30.png"/><Relationship Id="rId21" Type="http://schemas.openxmlformats.org/officeDocument/2006/relationships/image" Target="../media/image46.png"/><Relationship Id="rId7" Type="http://schemas.openxmlformats.org/officeDocument/2006/relationships/image" Target="../media/image34.png"/><Relationship Id="rId12" Type="http://schemas.openxmlformats.org/officeDocument/2006/relationships/image" Target="../media/image37.svg"/><Relationship Id="rId17" Type="http://schemas.openxmlformats.org/officeDocument/2006/relationships/image" Target="../media/image42.png"/><Relationship Id="rId25" Type="http://schemas.openxmlformats.org/officeDocument/2006/relationships/image" Target="../media/image50.png"/><Relationship Id="rId2" Type="http://schemas.openxmlformats.org/officeDocument/2006/relationships/notesSlide" Target="../notesSlides/notesSlide5.xml"/><Relationship Id="rId16" Type="http://schemas.openxmlformats.org/officeDocument/2006/relationships/image" Target="../media/image41.svg"/><Relationship Id="rId20" Type="http://schemas.openxmlformats.org/officeDocument/2006/relationships/image" Target="../media/image45.svg"/><Relationship Id="rId29"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33.svg"/><Relationship Id="rId11" Type="http://schemas.openxmlformats.org/officeDocument/2006/relationships/image" Target="../media/image36.png"/><Relationship Id="rId24" Type="http://schemas.openxmlformats.org/officeDocument/2006/relationships/image" Target="../media/image49.svg"/><Relationship Id="rId5" Type="http://schemas.openxmlformats.org/officeDocument/2006/relationships/image" Target="../media/image32.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svg"/><Relationship Id="rId10" Type="http://schemas.openxmlformats.org/officeDocument/2006/relationships/image" Target="../media/image17.svg"/><Relationship Id="rId19" Type="http://schemas.openxmlformats.org/officeDocument/2006/relationships/image" Target="../media/image44.png"/><Relationship Id="rId4" Type="http://schemas.openxmlformats.org/officeDocument/2006/relationships/image" Target="../media/image31.svg"/><Relationship Id="rId9" Type="http://schemas.openxmlformats.org/officeDocument/2006/relationships/image" Target="../media/image16.png"/><Relationship Id="rId14" Type="http://schemas.openxmlformats.org/officeDocument/2006/relationships/image" Target="../media/image39.svg"/><Relationship Id="rId22" Type="http://schemas.openxmlformats.org/officeDocument/2006/relationships/image" Target="../media/image47.svg"/><Relationship Id="rId27" Type="http://schemas.openxmlformats.org/officeDocument/2006/relationships/image" Target="../media/image52.png"/><Relationship Id="rId30"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ABB0C456-94B7-F32B-B878-A9012C6C5889}"/>
              </a:ext>
            </a:extLst>
          </p:cNvPr>
          <p:cNvSpPr txBox="1"/>
          <p:nvPr/>
        </p:nvSpPr>
        <p:spPr>
          <a:xfrm>
            <a:off x="11522314" y="6104475"/>
            <a:ext cx="415498" cy="369332"/>
          </a:xfrm>
          <a:prstGeom prst="rect">
            <a:avLst/>
          </a:prstGeom>
          <a:noFill/>
        </p:spPr>
        <p:txBody>
          <a:bodyPr wrap="none" rtlCol="0">
            <a:spAutoFit/>
          </a:bodyPr>
          <a:lstStyle/>
          <a:p>
            <a:r>
              <a:rPr kumimoji="1" lang="ja-JP" altLang="en-US"/>
              <a:t>１</a:t>
            </a:r>
          </a:p>
        </p:txBody>
      </p:sp>
      <p:sp>
        <p:nvSpPr>
          <p:cNvPr id="10" name="字幕 9">
            <a:extLst>
              <a:ext uri="{FF2B5EF4-FFF2-40B4-BE49-F238E27FC236}">
                <a16:creationId xmlns:a16="http://schemas.microsoft.com/office/drawing/2014/main" id="{FFD6B0D5-D362-7579-B64F-0109BA258BDA}"/>
              </a:ext>
            </a:extLst>
          </p:cNvPr>
          <p:cNvSpPr>
            <a:spLocks noGrp="1"/>
          </p:cNvSpPr>
          <p:nvPr>
            <p:ph type="subTitle" idx="1"/>
          </p:nvPr>
        </p:nvSpPr>
        <p:spPr>
          <a:xfrm>
            <a:off x="1523968" y="2640430"/>
            <a:ext cx="9144000" cy="421106"/>
          </a:xfrm>
        </p:spPr>
        <p:txBody>
          <a:bodyPr>
            <a:noAutofit/>
          </a:bodyPr>
          <a:lstStyle/>
          <a:p>
            <a:r>
              <a:rPr lang="ja-JP" altLang="en-US" sz="2800" dirty="0">
                <a:latin typeface="HGPｺﾞｼｯｸE" panose="020B0900000000000000" pitchFamily="50" charset="-128"/>
                <a:ea typeface="HGPｺﾞｼｯｸE" panose="020B0900000000000000" pitchFamily="50" charset="-128"/>
              </a:rPr>
              <a:t>生産性向上に向けた業務プロセスの再構築</a:t>
            </a:r>
            <a:endParaRPr lang="en-US" altLang="ja-JP" sz="2800" dirty="0">
              <a:latin typeface="HGPｺﾞｼｯｸE" panose="020B0900000000000000" pitchFamily="50" charset="-128"/>
              <a:ea typeface="HGPｺﾞｼｯｸE" panose="020B0900000000000000" pitchFamily="50" charset="-128"/>
            </a:endParaRPr>
          </a:p>
        </p:txBody>
      </p:sp>
      <p:cxnSp>
        <p:nvCxnSpPr>
          <p:cNvPr id="12" name="直線コネクタ 11">
            <a:extLst>
              <a:ext uri="{FF2B5EF4-FFF2-40B4-BE49-F238E27FC236}">
                <a16:creationId xmlns:a16="http://schemas.microsoft.com/office/drawing/2014/main" id="{11B5CDC9-B4A1-5A30-0310-F7C7654DB27B}"/>
              </a:ext>
            </a:extLst>
          </p:cNvPr>
          <p:cNvCxnSpPr>
            <a:cxnSpLocks/>
          </p:cNvCxnSpPr>
          <p:nvPr/>
        </p:nvCxnSpPr>
        <p:spPr>
          <a:xfrm>
            <a:off x="2369475" y="3307118"/>
            <a:ext cx="745298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FDE8E0DC-A645-B271-1DF1-5CED14723CC7}"/>
              </a:ext>
            </a:extLst>
          </p:cNvPr>
          <p:cNvSpPr txBox="1"/>
          <p:nvPr/>
        </p:nvSpPr>
        <p:spPr>
          <a:xfrm>
            <a:off x="5328924" y="5222928"/>
            <a:ext cx="4493538" cy="523220"/>
          </a:xfrm>
          <a:prstGeom prst="rect">
            <a:avLst/>
          </a:prstGeom>
          <a:noFill/>
        </p:spPr>
        <p:txBody>
          <a:bodyPr wrap="none" rtlCol="0">
            <a:spAutoFit/>
          </a:bodyPr>
          <a:lstStyle/>
          <a:p>
            <a:r>
              <a:rPr kumimoji="1" lang="ja-JP" altLang="en-US" sz="2800" dirty="0">
                <a:latin typeface="HGPｺﾞｼｯｸE" panose="020B0900000000000000" pitchFamily="50" charset="-128"/>
                <a:ea typeface="HGPｺﾞｼｯｸE" panose="020B0900000000000000" pitchFamily="50" charset="-128"/>
              </a:rPr>
              <a:t>二九精密機械工業株式会社</a:t>
            </a:r>
            <a:endParaRPr kumimoji="1" lang="en-US" altLang="ja-JP" sz="28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643992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367FE-E302-C9F7-F7BD-AC3E7A8183C0}"/>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8987690-C025-BEDD-DDC7-DC99CFF68259}"/>
              </a:ext>
            </a:extLst>
          </p:cNvPr>
          <p:cNvSpPr txBox="1"/>
          <p:nvPr/>
        </p:nvSpPr>
        <p:spPr>
          <a:xfrm>
            <a:off x="156372" y="810337"/>
            <a:ext cx="5282624" cy="1199340"/>
          </a:xfrm>
          <a:prstGeom prst="rect">
            <a:avLst/>
          </a:prstGeom>
          <a:solidFill>
            <a:srgbClr val="9EC6F3">
              <a:alpha val="30196"/>
            </a:srgbClr>
          </a:solidFill>
          <a:effectLst>
            <a:softEdge rad="50800"/>
          </a:effectLst>
        </p:spPr>
        <p:txBody>
          <a:bodyPr wrap="square" lIns="180000" tIns="108000" rIns="180000" bIns="108000" rtlCol="0">
            <a:spAutoFit/>
          </a:bodyPr>
          <a:lstStyle/>
          <a:p>
            <a:pPr>
              <a:lnSpc>
                <a:spcPts val="2600"/>
              </a:lnSpc>
            </a:pPr>
            <a:r>
              <a:rPr kumimoji="1" lang="ja-JP" altLang="en-US" b="1" dirty="0"/>
              <a:t>創業　　　</a:t>
            </a:r>
            <a:r>
              <a:rPr kumimoji="1" lang="en-US" altLang="ja-JP" b="1" dirty="0"/>
              <a:t>1917</a:t>
            </a:r>
            <a:r>
              <a:rPr kumimoji="1" lang="ja-JP" altLang="en-US" b="1" dirty="0"/>
              <a:t>年</a:t>
            </a:r>
            <a:endParaRPr kumimoji="1" lang="en-US" altLang="ja-JP" b="1" dirty="0"/>
          </a:p>
          <a:p>
            <a:pPr>
              <a:lnSpc>
                <a:spcPts val="2600"/>
              </a:lnSpc>
            </a:pPr>
            <a:r>
              <a:rPr kumimoji="1" lang="ja-JP" altLang="en-US" b="1" dirty="0"/>
              <a:t>従業員数　  </a:t>
            </a:r>
            <a:r>
              <a:rPr kumimoji="1" lang="en-US" altLang="ja-JP" b="1" dirty="0"/>
              <a:t>281</a:t>
            </a:r>
            <a:r>
              <a:rPr kumimoji="1" lang="ja-JP" altLang="en-US" b="1" dirty="0"/>
              <a:t>名</a:t>
            </a:r>
            <a:endParaRPr kumimoji="1" lang="en-US" altLang="ja-JP" b="1" dirty="0"/>
          </a:p>
          <a:p>
            <a:pPr>
              <a:lnSpc>
                <a:spcPts val="2600"/>
              </a:lnSpc>
            </a:pPr>
            <a:r>
              <a:rPr lang="ja-JP" altLang="en-US" b="1" dirty="0"/>
              <a:t>平均年齢　 </a:t>
            </a:r>
            <a:r>
              <a:rPr lang="en-US" altLang="ja-JP" b="1" dirty="0"/>
              <a:t>37.2</a:t>
            </a:r>
            <a:r>
              <a:rPr lang="ja-JP" altLang="en-US" b="1" dirty="0"/>
              <a:t>歳　　　</a:t>
            </a:r>
            <a:endParaRPr lang="en-US" altLang="ja-JP" b="1" dirty="0"/>
          </a:p>
        </p:txBody>
      </p:sp>
      <p:sp>
        <p:nvSpPr>
          <p:cNvPr id="7" name="テキスト ボックス 6">
            <a:extLst>
              <a:ext uri="{FF2B5EF4-FFF2-40B4-BE49-F238E27FC236}">
                <a16:creationId xmlns:a16="http://schemas.microsoft.com/office/drawing/2014/main" id="{F53B8B6C-6332-BC23-02EF-F0D982F6C556}"/>
              </a:ext>
            </a:extLst>
          </p:cNvPr>
          <p:cNvSpPr txBox="1"/>
          <p:nvPr/>
        </p:nvSpPr>
        <p:spPr>
          <a:xfrm>
            <a:off x="11522314" y="6104475"/>
            <a:ext cx="312906" cy="369332"/>
          </a:xfrm>
          <a:prstGeom prst="rect">
            <a:avLst/>
          </a:prstGeom>
          <a:noFill/>
        </p:spPr>
        <p:txBody>
          <a:bodyPr wrap="none" rtlCol="0">
            <a:spAutoFit/>
          </a:bodyPr>
          <a:lstStyle/>
          <a:p>
            <a:r>
              <a:rPr lang="en-US" altLang="ja-JP" dirty="0"/>
              <a:t>3</a:t>
            </a:r>
            <a:endParaRPr kumimoji="1" lang="ja-JP" altLang="en-US" dirty="0"/>
          </a:p>
        </p:txBody>
      </p:sp>
      <p:grpSp>
        <p:nvGrpSpPr>
          <p:cNvPr id="18" name="グループ化 17">
            <a:extLst>
              <a:ext uri="{FF2B5EF4-FFF2-40B4-BE49-F238E27FC236}">
                <a16:creationId xmlns:a16="http://schemas.microsoft.com/office/drawing/2014/main" id="{6CF13870-34FF-18A2-F804-575E7822E08D}"/>
              </a:ext>
            </a:extLst>
          </p:cNvPr>
          <p:cNvGrpSpPr/>
          <p:nvPr/>
        </p:nvGrpSpPr>
        <p:grpSpPr>
          <a:xfrm>
            <a:off x="0" y="156616"/>
            <a:ext cx="3256767" cy="461665"/>
            <a:chOff x="-19456" y="382041"/>
            <a:chExt cx="3256767" cy="461665"/>
          </a:xfrm>
        </p:grpSpPr>
        <p:sp>
          <p:nvSpPr>
            <p:cNvPr id="2" name="テキスト ボックス 1">
              <a:extLst>
                <a:ext uri="{FF2B5EF4-FFF2-40B4-BE49-F238E27FC236}">
                  <a16:creationId xmlns:a16="http://schemas.microsoft.com/office/drawing/2014/main" id="{B5F03D54-9352-7FAE-E835-719F9148CE33}"/>
                </a:ext>
              </a:extLst>
            </p:cNvPr>
            <p:cNvSpPr txBox="1"/>
            <p:nvPr/>
          </p:nvSpPr>
          <p:spPr>
            <a:xfrm>
              <a:off x="995151" y="382041"/>
              <a:ext cx="2242160" cy="461665"/>
            </a:xfrm>
            <a:prstGeom prst="rect">
              <a:avLst/>
            </a:prstGeom>
            <a:noFill/>
          </p:spPr>
          <p:txBody>
            <a:bodyPr wrap="square" rtlCol="0">
              <a:spAutoFit/>
            </a:bodyPr>
            <a:lstStyle/>
            <a:p>
              <a:r>
                <a:rPr kumimoji="1" lang="ja-JP" altLang="en-US" sz="2400" dirty="0">
                  <a:latin typeface="HGPｺﾞｼｯｸE" panose="020B0900000000000000" pitchFamily="50" charset="-128"/>
                  <a:ea typeface="HGPｺﾞｼｯｸE" panose="020B0900000000000000" pitchFamily="50" charset="-128"/>
                </a:rPr>
                <a:t>会社概要</a:t>
              </a:r>
            </a:p>
          </p:txBody>
        </p:sp>
        <p:cxnSp>
          <p:nvCxnSpPr>
            <p:cNvPr id="4" name="直線コネクタ 3">
              <a:extLst>
                <a:ext uri="{FF2B5EF4-FFF2-40B4-BE49-F238E27FC236}">
                  <a16:creationId xmlns:a16="http://schemas.microsoft.com/office/drawing/2014/main" id="{6CF04E7D-B47E-08DC-7C64-9B0FAD4A7BC4}"/>
                </a:ext>
              </a:extLst>
            </p:cNvPr>
            <p:cNvCxnSpPr>
              <a:cxnSpLocks/>
            </p:cNvCxnSpPr>
            <p:nvPr/>
          </p:nvCxnSpPr>
          <p:spPr>
            <a:xfrm>
              <a:off x="-19456" y="630885"/>
              <a:ext cx="856035" cy="0"/>
            </a:xfrm>
            <a:prstGeom prst="line">
              <a:avLst/>
            </a:prstGeom>
            <a:ln w="174625"/>
          </p:spPr>
          <p:style>
            <a:lnRef idx="1">
              <a:schemeClr val="accent1"/>
            </a:lnRef>
            <a:fillRef idx="0">
              <a:schemeClr val="accent1"/>
            </a:fillRef>
            <a:effectRef idx="0">
              <a:schemeClr val="accent1"/>
            </a:effectRef>
            <a:fontRef idx="minor">
              <a:schemeClr val="tx1"/>
            </a:fontRef>
          </p:style>
        </p:cxnSp>
      </p:grpSp>
      <p:sp>
        <p:nvSpPr>
          <p:cNvPr id="6" name="テキスト ボックス 5">
            <a:extLst>
              <a:ext uri="{FF2B5EF4-FFF2-40B4-BE49-F238E27FC236}">
                <a16:creationId xmlns:a16="http://schemas.microsoft.com/office/drawing/2014/main" id="{2087B659-44ED-3687-654A-035003FFC545}"/>
              </a:ext>
            </a:extLst>
          </p:cNvPr>
          <p:cNvSpPr txBox="1"/>
          <p:nvPr/>
        </p:nvSpPr>
        <p:spPr>
          <a:xfrm>
            <a:off x="189982" y="4459667"/>
            <a:ext cx="5249014" cy="1650617"/>
          </a:xfrm>
          <a:prstGeom prst="rect">
            <a:avLst/>
          </a:prstGeom>
          <a:solidFill>
            <a:srgbClr val="BDDDE4">
              <a:alpha val="50196"/>
            </a:srgbClr>
          </a:solidFill>
          <a:ln>
            <a:noFill/>
          </a:ln>
          <a:effectLst>
            <a:softEdge rad="50800"/>
          </a:effectLst>
        </p:spPr>
        <p:txBody>
          <a:bodyPr wrap="square" lIns="180000" tIns="108000" rIns="180000" bIns="108000">
            <a:spAutoFit/>
          </a:bodyPr>
          <a:lstStyle/>
          <a:p>
            <a:pPr>
              <a:lnSpc>
                <a:spcPts val="2700"/>
              </a:lnSpc>
            </a:pPr>
            <a:r>
              <a:rPr lang="ja-JP" altLang="en-US" sz="1600" b="1" dirty="0"/>
              <a:t>・幅広い金属加工技術を有する</a:t>
            </a:r>
            <a:r>
              <a:rPr lang="ja-JP" altLang="en-US" sz="1600" b="1" dirty="0">
                <a:solidFill>
                  <a:srgbClr val="E66914"/>
                </a:solidFill>
              </a:rPr>
              <a:t>受託加工企業</a:t>
            </a:r>
            <a:endParaRPr lang="en-US" altLang="ja-JP" sz="1600" b="1" dirty="0">
              <a:solidFill>
                <a:srgbClr val="E66914"/>
              </a:solidFill>
            </a:endParaRPr>
          </a:p>
          <a:p>
            <a:pPr>
              <a:lnSpc>
                <a:spcPts val="2700"/>
              </a:lnSpc>
            </a:pPr>
            <a:r>
              <a:rPr lang="ja-JP" altLang="en-US" sz="1600" b="1" dirty="0"/>
              <a:t>・難削材を使った</a:t>
            </a:r>
            <a:r>
              <a:rPr lang="ja-JP" altLang="en-US" sz="1600" b="1" dirty="0">
                <a:solidFill>
                  <a:srgbClr val="E66914"/>
                </a:solidFill>
              </a:rPr>
              <a:t>高精度で超精密</a:t>
            </a:r>
            <a:r>
              <a:rPr lang="ja-JP" altLang="en-US" sz="1600" b="1" dirty="0"/>
              <a:t>な部品の加工</a:t>
            </a:r>
            <a:endParaRPr lang="en-US" altLang="ja-JP" sz="1600" b="1" dirty="0"/>
          </a:p>
          <a:p>
            <a:pPr>
              <a:lnSpc>
                <a:spcPts val="2700"/>
              </a:lnSpc>
            </a:pPr>
            <a:r>
              <a:rPr lang="ja-JP" altLang="en-US" sz="1600" b="1" dirty="0"/>
              <a:t>・製品の</a:t>
            </a:r>
            <a:r>
              <a:rPr lang="ja-JP" altLang="en-US" sz="1600" b="1" dirty="0">
                <a:solidFill>
                  <a:srgbClr val="E66914"/>
                </a:solidFill>
              </a:rPr>
              <a:t>開発～製造～組立</a:t>
            </a:r>
            <a:r>
              <a:rPr lang="ja-JP" altLang="en-US" sz="1600" b="1" dirty="0"/>
              <a:t>まで一貫して対応</a:t>
            </a:r>
            <a:endParaRPr lang="en-US" altLang="ja-JP" sz="1600" b="1" dirty="0"/>
          </a:p>
          <a:p>
            <a:pPr>
              <a:lnSpc>
                <a:spcPts val="600"/>
              </a:lnSpc>
            </a:pPr>
            <a:r>
              <a:rPr lang="ja-JP" altLang="en-US" sz="800" b="1" dirty="0"/>
              <a:t>　　</a:t>
            </a:r>
          </a:p>
          <a:p>
            <a:pPr>
              <a:lnSpc>
                <a:spcPts val="2700"/>
              </a:lnSpc>
            </a:pPr>
            <a:r>
              <a:rPr lang="ja-JP" altLang="en-US" sz="1600" b="1" dirty="0"/>
              <a:t>    ➡</a:t>
            </a:r>
            <a:r>
              <a:rPr lang="ja-JP" altLang="en-US" sz="1600" b="1" u="sng" dirty="0"/>
              <a:t>お客様の望むイメージを「カタチ」にできる</a:t>
            </a:r>
          </a:p>
        </p:txBody>
      </p:sp>
      <p:pic>
        <p:nvPicPr>
          <p:cNvPr id="1026" name="Picture 2" descr="二九精密機械工業株式会社　本社">
            <a:extLst>
              <a:ext uri="{FF2B5EF4-FFF2-40B4-BE49-F238E27FC236}">
                <a16:creationId xmlns:a16="http://schemas.microsoft.com/office/drawing/2014/main" id="{8FF223C2-8A73-B72F-4505-ADF8CDD6B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80" y="2755035"/>
            <a:ext cx="1579693" cy="11847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二九精密機械工業株式会社　八木工場">
            <a:extLst>
              <a:ext uri="{FF2B5EF4-FFF2-40B4-BE49-F238E27FC236}">
                <a16:creationId xmlns:a16="http://schemas.microsoft.com/office/drawing/2014/main" id="{F2DEE36E-DE55-95B6-6AAF-0741DB5E9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303" y="2752096"/>
            <a:ext cx="1579693" cy="1184770"/>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0831311C-85BB-A444-9C12-EF5180CD0BAE}"/>
              </a:ext>
            </a:extLst>
          </p:cNvPr>
          <p:cNvSpPr txBox="1"/>
          <p:nvPr/>
        </p:nvSpPr>
        <p:spPr>
          <a:xfrm>
            <a:off x="156372" y="4128717"/>
            <a:ext cx="2378602" cy="400110"/>
          </a:xfrm>
          <a:prstGeom prst="rect">
            <a:avLst/>
          </a:prstGeom>
          <a:noFill/>
        </p:spPr>
        <p:txBody>
          <a:bodyPr wrap="square">
            <a:spAutoFit/>
          </a:bodyPr>
          <a:lstStyle/>
          <a:p>
            <a:r>
              <a:rPr lang="ja-JP" altLang="en-US" sz="2000" b="1" u="sng" dirty="0">
                <a:solidFill>
                  <a:srgbClr val="002060"/>
                </a:solidFill>
              </a:rPr>
              <a:t>事業内容・強み</a:t>
            </a:r>
          </a:p>
        </p:txBody>
      </p:sp>
      <p:pic>
        <p:nvPicPr>
          <p:cNvPr id="5" name="Picture 2" descr="二九精密機械工業株式会社　京都工場">
            <a:extLst>
              <a:ext uri="{FF2B5EF4-FFF2-40B4-BE49-F238E27FC236}">
                <a16:creationId xmlns:a16="http://schemas.microsoft.com/office/drawing/2014/main" id="{6C825C8E-089A-7515-7CF6-1A4AEB11EB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2780" y="2755035"/>
            <a:ext cx="1583917" cy="118477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3ED05197-143F-0769-A98B-1956137222A6}"/>
              </a:ext>
            </a:extLst>
          </p:cNvPr>
          <p:cNvSpPr txBox="1"/>
          <p:nvPr/>
        </p:nvSpPr>
        <p:spPr>
          <a:xfrm>
            <a:off x="1474420" y="2098890"/>
            <a:ext cx="2680636" cy="584775"/>
          </a:xfrm>
          <a:prstGeom prst="rect">
            <a:avLst/>
          </a:prstGeom>
          <a:noFill/>
        </p:spPr>
        <p:txBody>
          <a:bodyPr wrap="square">
            <a:spAutoFit/>
          </a:bodyPr>
          <a:lstStyle/>
          <a:p>
            <a:pPr algn="ctr"/>
            <a:r>
              <a:rPr lang="ja-JP" altLang="en-US" sz="1600" b="1" dirty="0"/>
              <a:t>京都工場 </a:t>
            </a:r>
            <a:r>
              <a:rPr lang="en-US" altLang="ja-JP" sz="1600" b="1" dirty="0"/>
              <a:t>R&amp;D</a:t>
            </a:r>
            <a:r>
              <a:rPr lang="ja-JP" altLang="en-US" sz="1600" b="1" dirty="0"/>
              <a:t>センター</a:t>
            </a:r>
            <a:endParaRPr lang="en-US" altLang="ja-JP" sz="1600" b="1" dirty="0"/>
          </a:p>
          <a:p>
            <a:pPr algn="ctr"/>
            <a:r>
              <a:rPr lang="ja-JP" altLang="en-US" sz="1600" b="1" dirty="0"/>
              <a:t>京都市南区</a:t>
            </a:r>
            <a:endParaRPr lang="ja-JP" altLang="en-US" sz="1600" dirty="0"/>
          </a:p>
        </p:txBody>
      </p:sp>
      <p:sp>
        <p:nvSpPr>
          <p:cNvPr id="13" name="テキスト ボックス 12">
            <a:extLst>
              <a:ext uri="{FF2B5EF4-FFF2-40B4-BE49-F238E27FC236}">
                <a16:creationId xmlns:a16="http://schemas.microsoft.com/office/drawing/2014/main" id="{AA7BB36A-987B-6841-3DBD-4CA9951CA1BD}"/>
              </a:ext>
            </a:extLst>
          </p:cNvPr>
          <p:cNvSpPr txBox="1"/>
          <p:nvPr/>
        </p:nvSpPr>
        <p:spPr>
          <a:xfrm>
            <a:off x="242111" y="2081774"/>
            <a:ext cx="1475430" cy="584775"/>
          </a:xfrm>
          <a:prstGeom prst="rect">
            <a:avLst/>
          </a:prstGeom>
          <a:noFill/>
        </p:spPr>
        <p:txBody>
          <a:bodyPr wrap="square">
            <a:spAutoFit/>
          </a:bodyPr>
          <a:lstStyle/>
          <a:p>
            <a:pPr algn="ctr"/>
            <a:r>
              <a:rPr kumimoji="1" lang="ja-JP" altLang="en-US" sz="1600" b="1" dirty="0"/>
              <a:t>本社</a:t>
            </a:r>
            <a:endParaRPr kumimoji="1" lang="en-US" altLang="ja-JP" sz="1600" b="1" dirty="0"/>
          </a:p>
          <a:p>
            <a:pPr algn="ctr"/>
            <a:r>
              <a:rPr kumimoji="1" lang="ja-JP" altLang="en-US" sz="1600" b="1" dirty="0"/>
              <a:t>京都市南区</a:t>
            </a:r>
            <a:endParaRPr lang="ja-JP" altLang="en-US" sz="1600" dirty="0"/>
          </a:p>
        </p:txBody>
      </p:sp>
      <p:sp>
        <p:nvSpPr>
          <p:cNvPr id="15" name="テキスト ボックス 14">
            <a:extLst>
              <a:ext uri="{FF2B5EF4-FFF2-40B4-BE49-F238E27FC236}">
                <a16:creationId xmlns:a16="http://schemas.microsoft.com/office/drawing/2014/main" id="{3CC7AC6E-4B26-4C80-43DF-690D9D8C1795}"/>
              </a:ext>
            </a:extLst>
          </p:cNvPr>
          <p:cNvSpPr txBox="1"/>
          <p:nvPr/>
        </p:nvSpPr>
        <p:spPr>
          <a:xfrm>
            <a:off x="3911434" y="2098890"/>
            <a:ext cx="1475430" cy="584775"/>
          </a:xfrm>
          <a:prstGeom prst="rect">
            <a:avLst/>
          </a:prstGeom>
          <a:noFill/>
        </p:spPr>
        <p:txBody>
          <a:bodyPr wrap="square">
            <a:spAutoFit/>
          </a:bodyPr>
          <a:lstStyle/>
          <a:p>
            <a:r>
              <a:rPr kumimoji="1" lang="ja-JP" altLang="en-US" sz="1600" b="1" dirty="0"/>
              <a:t>　八木工場</a:t>
            </a:r>
            <a:endParaRPr kumimoji="1" lang="en-US" altLang="ja-JP" sz="1600" b="1" dirty="0"/>
          </a:p>
          <a:p>
            <a:r>
              <a:rPr kumimoji="1" lang="ja-JP" altLang="en-US" sz="1600" b="1" dirty="0"/>
              <a:t>南丹市八木町</a:t>
            </a:r>
            <a:endParaRPr lang="ja-JP" altLang="en-US" sz="1600" dirty="0"/>
          </a:p>
        </p:txBody>
      </p:sp>
      <p:grpSp>
        <p:nvGrpSpPr>
          <p:cNvPr id="8" name="グループ化 7">
            <a:extLst>
              <a:ext uri="{FF2B5EF4-FFF2-40B4-BE49-F238E27FC236}">
                <a16:creationId xmlns:a16="http://schemas.microsoft.com/office/drawing/2014/main" id="{5EB6AA7F-A831-5355-7FCF-A6604DAFCDA6}"/>
              </a:ext>
            </a:extLst>
          </p:cNvPr>
          <p:cNvGrpSpPr/>
          <p:nvPr/>
        </p:nvGrpSpPr>
        <p:grpSpPr>
          <a:xfrm>
            <a:off x="2486377" y="512888"/>
            <a:ext cx="3235418" cy="745544"/>
            <a:chOff x="2973189" y="512888"/>
            <a:chExt cx="3899250" cy="947552"/>
          </a:xfrm>
        </p:grpSpPr>
        <p:sp>
          <p:nvSpPr>
            <p:cNvPr id="22" name="吹き出し: 角を丸めた四角形 21">
              <a:extLst>
                <a:ext uri="{FF2B5EF4-FFF2-40B4-BE49-F238E27FC236}">
                  <a16:creationId xmlns:a16="http://schemas.microsoft.com/office/drawing/2014/main" id="{BE3B9380-B436-F15C-1073-A12779628957}"/>
                </a:ext>
              </a:extLst>
            </p:cNvPr>
            <p:cNvSpPr/>
            <p:nvPr/>
          </p:nvSpPr>
          <p:spPr>
            <a:xfrm>
              <a:off x="3122872" y="512888"/>
              <a:ext cx="3749567" cy="947552"/>
            </a:xfrm>
            <a:prstGeom prst="wedgeRoundRectCallout">
              <a:avLst>
                <a:gd name="adj1" fmla="val -61492"/>
                <a:gd name="adj2" fmla="val 7766"/>
                <a:gd name="adj3" fmla="val 16667"/>
              </a:avLst>
            </a:prstGeom>
            <a:solidFill>
              <a:srgbClr val="FFF2CC">
                <a:alpha val="80000"/>
              </a:srgb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5">
                    <a:lumMod val="20000"/>
                    <a:lumOff val="80000"/>
                  </a:schemeClr>
                </a:solidFill>
              </a:endParaRPr>
            </a:p>
          </p:txBody>
        </p:sp>
        <p:sp>
          <p:nvSpPr>
            <p:cNvPr id="20" name="テキスト ボックス 19">
              <a:extLst>
                <a:ext uri="{FF2B5EF4-FFF2-40B4-BE49-F238E27FC236}">
                  <a16:creationId xmlns:a16="http://schemas.microsoft.com/office/drawing/2014/main" id="{2454F51E-E71C-18AF-172F-B543940061FA}"/>
                </a:ext>
              </a:extLst>
            </p:cNvPr>
            <p:cNvSpPr txBox="1"/>
            <p:nvPr/>
          </p:nvSpPr>
          <p:spPr>
            <a:xfrm>
              <a:off x="2973189" y="633612"/>
              <a:ext cx="3899249" cy="743222"/>
            </a:xfrm>
            <a:prstGeom prst="rect">
              <a:avLst/>
            </a:prstGeom>
            <a:noFill/>
          </p:spPr>
          <p:txBody>
            <a:bodyPr wrap="square">
              <a:spAutoFit/>
            </a:bodyPr>
            <a:lstStyle/>
            <a:p>
              <a:pPr algn="ctr">
                <a:spcBef>
                  <a:spcPts val="1200"/>
                </a:spcBef>
              </a:pPr>
              <a:r>
                <a:rPr lang="en-US" altLang="ja-JP" sz="1600" b="1" dirty="0">
                  <a:latin typeface="+mn-ea"/>
                </a:rPr>
                <a:t>100</a:t>
              </a:r>
              <a:r>
                <a:rPr lang="ja-JP" altLang="en-US" sz="1600" b="1" dirty="0">
                  <a:latin typeface="+mn-ea"/>
                </a:rPr>
                <a:t>年以上続く地元企業</a:t>
              </a:r>
              <a:endParaRPr lang="en-US" altLang="ja-JP" sz="1600" b="1" dirty="0">
                <a:latin typeface="+mn-ea"/>
              </a:endParaRPr>
            </a:p>
            <a:p>
              <a:pPr algn="ctr">
                <a:spcAft>
                  <a:spcPts val="1200"/>
                </a:spcAft>
              </a:pPr>
              <a:r>
                <a:rPr lang="ja-JP" altLang="en-US" sz="1600" b="1" dirty="0">
                  <a:latin typeface="+mn-ea"/>
                </a:rPr>
                <a:t>「京都から世界へ」社会に貢献！</a:t>
              </a:r>
              <a:endParaRPr lang="en-US" altLang="ja-JP" sz="1600" b="1" dirty="0">
                <a:latin typeface="+mn-ea"/>
              </a:endParaRPr>
            </a:p>
          </p:txBody>
        </p:sp>
      </p:grpSp>
      <p:sp>
        <p:nvSpPr>
          <p:cNvPr id="16" name="テキスト ボックス 15">
            <a:extLst>
              <a:ext uri="{FF2B5EF4-FFF2-40B4-BE49-F238E27FC236}">
                <a16:creationId xmlns:a16="http://schemas.microsoft.com/office/drawing/2014/main" id="{178D3784-13E7-E436-6AFC-61CB35E2B8FE}"/>
              </a:ext>
            </a:extLst>
          </p:cNvPr>
          <p:cNvSpPr txBox="1"/>
          <p:nvPr/>
        </p:nvSpPr>
        <p:spPr>
          <a:xfrm>
            <a:off x="6066457" y="970545"/>
            <a:ext cx="3235417" cy="400110"/>
          </a:xfrm>
          <a:prstGeom prst="rect">
            <a:avLst/>
          </a:prstGeom>
          <a:noFill/>
        </p:spPr>
        <p:txBody>
          <a:bodyPr wrap="square">
            <a:spAutoFit/>
          </a:bodyPr>
          <a:lstStyle/>
          <a:p>
            <a:r>
              <a:rPr kumimoji="1" lang="ja-JP" altLang="en-US" sz="2000" b="1" u="sng" dirty="0">
                <a:solidFill>
                  <a:srgbClr val="002060"/>
                </a:solidFill>
              </a:rPr>
              <a:t>二九のものづくり</a:t>
            </a:r>
            <a:endParaRPr lang="ja-JP" altLang="en-US" sz="2000" b="1" u="sng" dirty="0">
              <a:solidFill>
                <a:srgbClr val="002060"/>
              </a:solidFill>
            </a:endParaRPr>
          </a:p>
        </p:txBody>
      </p:sp>
      <p:sp>
        <p:nvSpPr>
          <p:cNvPr id="25" name="テキスト ボックス 24">
            <a:extLst>
              <a:ext uri="{FF2B5EF4-FFF2-40B4-BE49-F238E27FC236}">
                <a16:creationId xmlns:a16="http://schemas.microsoft.com/office/drawing/2014/main" id="{EEC68062-3E97-3E22-9560-EAEE1D353A23}"/>
              </a:ext>
            </a:extLst>
          </p:cNvPr>
          <p:cNvSpPr txBox="1"/>
          <p:nvPr/>
        </p:nvSpPr>
        <p:spPr>
          <a:xfrm>
            <a:off x="6124811" y="1425057"/>
            <a:ext cx="2130038" cy="338554"/>
          </a:xfrm>
          <a:prstGeom prst="rect">
            <a:avLst/>
          </a:prstGeom>
          <a:noFill/>
        </p:spPr>
        <p:txBody>
          <a:bodyPr wrap="square" rtlCol="0">
            <a:spAutoFit/>
          </a:bodyPr>
          <a:lstStyle/>
          <a:p>
            <a:r>
              <a:rPr lang="ja-JP" altLang="en-US" sz="1600" b="1" dirty="0"/>
              <a:t>切削</a:t>
            </a:r>
            <a:endParaRPr kumimoji="1" lang="ja-JP" altLang="en-US" sz="1600" b="1" dirty="0"/>
          </a:p>
        </p:txBody>
      </p:sp>
      <p:sp>
        <p:nvSpPr>
          <p:cNvPr id="26" name="テキスト ボックス 25">
            <a:extLst>
              <a:ext uri="{FF2B5EF4-FFF2-40B4-BE49-F238E27FC236}">
                <a16:creationId xmlns:a16="http://schemas.microsoft.com/office/drawing/2014/main" id="{B48F31E6-08CC-466D-8984-8DF2AFFEF254}"/>
              </a:ext>
            </a:extLst>
          </p:cNvPr>
          <p:cNvSpPr txBox="1"/>
          <p:nvPr/>
        </p:nvSpPr>
        <p:spPr>
          <a:xfrm>
            <a:off x="6122560" y="3200736"/>
            <a:ext cx="1964933" cy="338554"/>
          </a:xfrm>
          <a:prstGeom prst="rect">
            <a:avLst/>
          </a:prstGeom>
          <a:noFill/>
        </p:spPr>
        <p:txBody>
          <a:bodyPr wrap="square" rtlCol="0">
            <a:spAutoFit/>
          </a:bodyPr>
          <a:lstStyle/>
          <a:p>
            <a:r>
              <a:rPr lang="ja-JP" altLang="en-US" sz="1600" b="1" dirty="0"/>
              <a:t>造管</a:t>
            </a:r>
            <a:r>
              <a:rPr lang="en-US" altLang="ja-JP" sz="1600" b="1" dirty="0"/>
              <a:t>(</a:t>
            </a:r>
            <a:r>
              <a:rPr lang="ja-JP" altLang="en-US" sz="1600" b="1" dirty="0"/>
              <a:t>小径パイプ</a:t>
            </a:r>
            <a:r>
              <a:rPr lang="en-US" altLang="ja-JP" sz="1600" b="1" dirty="0"/>
              <a:t>)</a:t>
            </a:r>
            <a:endParaRPr kumimoji="1" lang="ja-JP" altLang="en-US" sz="1600" b="1" dirty="0"/>
          </a:p>
        </p:txBody>
      </p:sp>
      <p:sp>
        <p:nvSpPr>
          <p:cNvPr id="28" name="テキスト ボックス 27">
            <a:extLst>
              <a:ext uri="{FF2B5EF4-FFF2-40B4-BE49-F238E27FC236}">
                <a16:creationId xmlns:a16="http://schemas.microsoft.com/office/drawing/2014/main" id="{61D66633-6135-8124-2EF8-8054B74B6505}"/>
              </a:ext>
            </a:extLst>
          </p:cNvPr>
          <p:cNvSpPr txBox="1"/>
          <p:nvPr/>
        </p:nvSpPr>
        <p:spPr>
          <a:xfrm>
            <a:off x="9886114" y="1423979"/>
            <a:ext cx="1468179" cy="338554"/>
          </a:xfrm>
          <a:prstGeom prst="rect">
            <a:avLst/>
          </a:prstGeom>
          <a:solidFill>
            <a:schemeClr val="bg1"/>
          </a:solidFill>
        </p:spPr>
        <p:txBody>
          <a:bodyPr wrap="square" rtlCol="0">
            <a:spAutoFit/>
          </a:bodyPr>
          <a:lstStyle/>
          <a:p>
            <a:pPr algn="ctr"/>
            <a:r>
              <a:rPr kumimoji="1" lang="ja-JP" altLang="en-US" sz="1600" b="1" dirty="0"/>
              <a:t>接合（溶接）</a:t>
            </a:r>
          </a:p>
        </p:txBody>
      </p:sp>
      <p:sp>
        <p:nvSpPr>
          <p:cNvPr id="29" name="テキスト ボックス 28">
            <a:extLst>
              <a:ext uri="{FF2B5EF4-FFF2-40B4-BE49-F238E27FC236}">
                <a16:creationId xmlns:a16="http://schemas.microsoft.com/office/drawing/2014/main" id="{2907EC54-D13A-E0A0-E362-095AF94D798E}"/>
              </a:ext>
            </a:extLst>
          </p:cNvPr>
          <p:cNvSpPr txBox="1"/>
          <p:nvPr/>
        </p:nvSpPr>
        <p:spPr>
          <a:xfrm>
            <a:off x="9886114" y="3201072"/>
            <a:ext cx="1753625" cy="338554"/>
          </a:xfrm>
          <a:prstGeom prst="rect">
            <a:avLst/>
          </a:prstGeom>
          <a:noFill/>
        </p:spPr>
        <p:txBody>
          <a:bodyPr wrap="square" rtlCol="0">
            <a:spAutoFit/>
          </a:bodyPr>
          <a:lstStyle/>
          <a:p>
            <a:r>
              <a:rPr kumimoji="1" lang="ja-JP" altLang="en-US" sz="1600" b="1" dirty="0"/>
              <a:t>レーザー加工</a:t>
            </a:r>
          </a:p>
        </p:txBody>
      </p:sp>
      <p:pic>
        <p:nvPicPr>
          <p:cNvPr id="30" name="図 29">
            <a:extLst>
              <a:ext uri="{FF2B5EF4-FFF2-40B4-BE49-F238E27FC236}">
                <a16:creationId xmlns:a16="http://schemas.microsoft.com/office/drawing/2014/main" id="{0BD9BD11-2D2B-0530-7D6B-915D0F7CC49B}"/>
              </a:ext>
            </a:extLst>
          </p:cNvPr>
          <p:cNvPicPr>
            <a:picLocks noChangeAspect="1"/>
          </p:cNvPicPr>
          <p:nvPr/>
        </p:nvPicPr>
        <p:blipFill>
          <a:blip r:embed="rId6"/>
          <a:srcRect l="29242" t="21243" r="12560" b="14588"/>
          <a:stretch>
            <a:fillRect/>
          </a:stretch>
        </p:blipFill>
        <p:spPr>
          <a:xfrm>
            <a:off x="6203056" y="3561375"/>
            <a:ext cx="1753625" cy="1345375"/>
          </a:xfrm>
          <a:prstGeom prst="rect">
            <a:avLst/>
          </a:prstGeom>
        </p:spPr>
      </p:pic>
      <p:pic>
        <p:nvPicPr>
          <p:cNvPr id="31" name="図 30">
            <a:extLst>
              <a:ext uri="{FF2B5EF4-FFF2-40B4-BE49-F238E27FC236}">
                <a16:creationId xmlns:a16="http://schemas.microsoft.com/office/drawing/2014/main" id="{4E2A6ECA-0E46-8199-F5D4-29EEA147B559}"/>
              </a:ext>
            </a:extLst>
          </p:cNvPr>
          <p:cNvPicPr>
            <a:picLocks noChangeAspect="1"/>
          </p:cNvPicPr>
          <p:nvPr/>
        </p:nvPicPr>
        <p:blipFill>
          <a:blip r:embed="rId7"/>
          <a:srcRect l="30117" t="35958" r="20835" b="13269"/>
          <a:stretch>
            <a:fillRect/>
          </a:stretch>
        </p:blipFill>
        <p:spPr>
          <a:xfrm>
            <a:off x="6221470" y="1773491"/>
            <a:ext cx="1716798" cy="1184770"/>
          </a:xfrm>
          <a:prstGeom prst="rect">
            <a:avLst/>
          </a:prstGeom>
        </p:spPr>
      </p:pic>
      <p:pic>
        <p:nvPicPr>
          <p:cNvPr id="32" name="図 31">
            <a:extLst>
              <a:ext uri="{FF2B5EF4-FFF2-40B4-BE49-F238E27FC236}">
                <a16:creationId xmlns:a16="http://schemas.microsoft.com/office/drawing/2014/main" id="{44725FDB-D3BF-587E-B12B-73BC6022432E}"/>
              </a:ext>
            </a:extLst>
          </p:cNvPr>
          <p:cNvPicPr>
            <a:picLocks noChangeAspect="1"/>
          </p:cNvPicPr>
          <p:nvPr/>
        </p:nvPicPr>
        <p:blipFill>
          <a:blip r:embed="rId8"/>
          <a:stretch>
            <a:fillRect/>
          </a:stretch>
        </p:blipFill>
        <p:spPr>
          <a:xfrm>
            <a:off x="9998377" y="1781776"/>
            <a:ext cx="1579694" cy="1184770"/>
          </a:xfrm>
          <a:prstGeom prst="rect">
            <a:avLst/>
          </a:prstGeom>
        </p:spPr>
      </p:pic>
      <p:pic>
        <p:nvPicPr>
          <p:cNvPr id="34" name="図 33">
            <a:extLst>
              <a:ext uri="{FF2B5EF4-FFF2-40B4-BE49-F238E27FC236}">
                <a16:creationId xmlns:a16="http://schemas.microsoft.com/office/drawing/2014/main" id="{435E8206-31B0-B8A9-999A-875FC5D48047}"/>
              </a:ext>
            </a:extLst>
          </p:cNvPr>
          <p:cNvPicPr>
            <a:picLocks noChangeAspect="1"/>
          </p:cNvPicPr>
          <p:nvPr/>
        </p:nvPicPr>
        <p:blipFill>
          <a:blip r:embed="rId9"/>
          <a:stretch>
            <a:fillRect/>
          </a:stretch>
        </p:blipFill>
        <p:spPr>
          <a:xfrm>
            <a:off x="9998376" y="3564690"/>
            <a:ext cx="1799567" cy="1349676"/>
          </a:xfrm>
          <a:prstGeom prst="rect">
            <a:avLst/>
          </a:prstGeom>
        </p:spPr>
      </p:pic>
      <p:sp>
        <p:nvSpPr>
          <p:cNvPr id="40" name="テキスト ボックス 39">
            <a:extLst>
              <a:ext uri="{FF2B5EF4-FFF2-40B4-BE49-F238E27FC236}">
                <a16:creationId xmlns:a16="http://schemas.microsoft.com/office/drawing/2014/main" id="{62767210-5E08-6799-5E1D-933FC8E1D69B}"/>
              </a:ext>
            </a:extLst>
          </p:cNvPr>
          <p:cNvSpPr txBox="1"/>
          <p:nvPr/>
        </p:nvSpPr>
        <p:spPr>
          <a:xfrm>
            <a:off x="6096000" y="5197369"/>
            <a:ext cx="5879459" cy="710552"/>
          </a:xfrm>
          <a:prstGeom prst="rect">
            <a:avLst/>
          </a:prstGeom>
          <a:solidFill>
            <a:schemeClr val="accent4">
              <a:lumMod val="40000"/>
              <a:lumOff val="60000"/>
              <a:alpha val="50196"/>
            </a:schemeClr>
          </a:solidFill>
          <a:ln>
            <a:noFill/>
          </a:ln>
          <a:effectLst>
            <a:softEdge rad="50800"/>
          </a:effectLst>
        </p:spPr>
        <p:txBody>
          <a:bodyPr wrap="square" lIns="180000" tIns="108000" rIns="180000" bIns="108000">
            <a:spAutoFit/>
          </a:bodyPr>
          <a:lstStyle/>
          <a:p>
            <a:r>
              <a:rPr lang="ja-JP" altLang="en-US" sz="1600" b="1" dirty="0"/>
              <a:t>➡</a:t>
            </a:r>
            <a:r>
              <a:rPr lang="ja-JP" altLang="en-US" sz="1600" b="1" dirty="0">
                <a:solidFill>
                  <a:srgbClr val="FF0000"/>
                </a:solidFill>
              </a:rPr>
              <a:t>高い技術力とサービス</a:t>
            </a:r>
            <a:r>
              <a:rPr lang="ja-JP" altLang="en-US" sz="1600" b="1" dirty="0"/>
              <a:t>で医療分野、分析分野、半導体分野　　</a:t>
            </a:r>
            <a:endParaRPr lang="en-US" altLang="ja-JP" sz="1600" b="1" dirty="0"/>
          </a:p>
          <a:p>
            <a:r>
              <a:rPr lang="ja-JP" altLang="en-US" sz="1600" b="1" dirty="0"/>
              <a:t>　など</a:t>
            </a:r>
            <a:r>
              <a:rPr lang="ja-JP" altLang="en-US" sz="1600" b="1" dirty="0">
                <a:solidFill>
                  <a:srgbClr val="FF0000"/>
                </a:solidFill>
              </a:rPr>
              <a:t>様々な業界</a:t>
            </a:r>
            <a:r>
              <a:rPr lang="ja-JP" altLang="en-US" sz="1600" b="1" dirty="0"/>
              <a:t>に製品を提供</a:t>
            </a:r>
          </a:p>
        </p:txBody>
      </p:sp>
      <p:pic>
        <p:nvPicPr>
          <p:cNvPr id="9" name="Picture 4" descr="小径穴加工 T0.05　二九精密機械工業株式会社">
            <a:extLst>
              <a:ext uri="{FF2B5EF4-FFF2-40B4-BE49-F238E27FC236}">
                <a16:creationId xmlns:a16="http://schemas.microsoft.com/office/drawing/2014/main" id="{A738235B-9AEB-60DC-98DA-E367C53EF6D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87493" y="1765257"/>
            <a:ext cx="1247025" cy="11847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小径穴加工　外径φ0.05　ピッチ0.06　肉厚　二九精密機械工業">
            <a:extLst>
              <a:ext uri="{FF2B5EF4-FFF2-40B4-BE49-F238E27FC236}">
                <a16:creationId xmlns:a16="http://schemas.microsoft.com/office/drawing/2014/main" id="{873CA044-8397-112C-3348-664054E0E5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04452" y="2050129"/>
            <a:ext cx="717275" cy="877302"/>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pic>
        <p:nvPicPr>
          <p:cNvPr id="12" name="Picture 10" descr="βチタンパイプ">
            <a:extLst>
              <a:ext uri="{FF2B5EF4-FFF2-40B4-BE49-F238E27FC236}">
                <a16:creationId xmlns:a16="http://schemas.microsoft.com/office/drawing/2014/main" id="{B3628E3B-7B2D-5015-558D-EC22AD4F00D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6741" y="3560626"/>
            <a:ext cx="1804986" cy="1353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702417"/>
      </p:ext>
    </p:extLst>
  </p:cSld>
  <p:clrMapOvr>
    <a:masterClrMapping/>
  </p:clrMapOvr>
  <mc:AlternateContent xmlns:mc="http://schemas.openxmlformats.org/markup-compatibility/2006" xmlns:p14="http://schemas.microsoft.com/office/powerpoint/2010/main">
    <mc:Choice Requires="p14">
      <p:transition p14:dur="10" advTm="252622"/>
    </mc:Choice>
    <mc:Fallback xmlns="">
      <p:transition advTm="25262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AC666593-E210-CD7F-7AAB-AC8FCFC5693D}"/>
              </a:ext>
            </a:extLst>
          </p:cNvPr>
          <p:cNvSpPr/>
          <p:nvPr/>
        </p:nvSpPr>
        <p:spPr>
          <a:xfrm>
            <a:off x="6096000" y="1029188"/>
            <a:ext cx="5955319" cy="5058787"/>
          </a:xfrm>
          <a:prstGeom prst="roundRect">
            <a:avLst/>
          </a:prstGeom>
          <a:solidFill>
            <a:schemeClr val="accent4">
              <a:lumMod val="20000"/>
              <a:lumOff val="8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 name="四角形: 角を丸くする 6">
            <a:extLst>
              <a:ext uri="{FF2B5EF4-FFF2-40B4-BE49-F238E27FC236}">
                <a16:creationId xmlns:a16="http://schemas.microsoft.com/office/drawing/2014/main" id="{7EF216F8-0B0F-AFA7-D0E6-8C66133EE69C}"/>
              </a:ext>
            </a:extLst>
          </p:cNvPr>
          <p:cNvSpPr/>
          <p:nvPr/>
        </p:nvSpPr>
        <p:spPr>
          <a:xfrm>
            <a:off x="140165" y="1029188"/>
            <a:ext cx="5578276" cy="5058787"/>
          </a:xfrm>
          <a:prstGeom prst="roundRect">
            <a:avLst/>
          </a:prstGeom>
          <a:solidFill>
            <a:srgbClr val="E2F0D9">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 name="テキスト ボックス 3">
            <a:extLst>
              <a:ext uri="{FF2B5EF4-FFF2-40B4-BE49-F238E27FC236}">
                <a16:creationId xmlns:a16="http://schemas.microsoft.com/office/drawing/2014/main" id="{FDB71CEB-D823-1DA9-348A-7F5923695CF5}"/>
              </a:ext>
            </a:extLst>
          </p:cNvPr>
          <p:cNvSpPr txBox="1"/>
          <p:nvPr/>
        </p:nvSpPr>
        <p:spPr>
          <a:xfrm>
            <a:off x="1014606" y="156616"/>
            <a:ext cx="6757793" cy="461665"/>
          </a:xfrm>
          <a:prstGeom prst="rect">
            <a:avLst/>
          </a:prstGeom>
          <a:noFill/>
        </p:spPr>
        <p:txBody>
          <a:bodyPr wrap="square" rtlCol="0">
            <a:spAutoFit/>
          </a:bodyPr>
          <a:lstStyle/>
          <a:p>
            <a:r>
              <a:rPr kumimoji="1" lang="ja-JP" altLang="en-US" sz="2400" dirty="0">
                <a:latin typeface="HGPｺﾞｼｯｸE" panose="020B0900000000000000" pitchFamily="50" charset="-128"/>
                <a:ea typeface="HGPｺﾞｼｯｸE" panose="020B0900000000000000" pitchFamily="50" charset="-128"/>
              </a:rPr>
              <a:t>アドバイザー派遣事業への要請内容</a:t>
            </a:r>
          </a:p>
        </p:txBody>
      </p:sp>
      <p:cxnSp>
        <p:nvCxnSpPr>
          <p:cNvPr id="5" name="直線コネクタ 4">
            <a:extLst>
              <a:ext uri="{FF2B5EF4-FFF2-40B4-BE49-F238E27FC236}">
                <a16:creationId xmlns:a16="http://schemas.microsoft.com/office/drawing/2014/main" id="{D41CDC4A-1072-3B97-E7A9-6B0D0B998CDC}"/>
              </a:ext>
            </a:extLst>
          </p:cNvPr>
          <p:cNvCxnSpPr>
            <a:cxnSpLocks/>
          </p:cNvCxnSpPr>
          <p:nvPr/>
        </p:nvCxnSpPr>
        <p:spPr>
          <a:xfrm>
            <a:off x="0" y="405460"/>
            <a:ext cx="856035" cy="0"/>
          </a:xfrm>
          <a:prstGeom prst="line">
            <a:avLst/>
          </a:prstGeom>
          <a:ln w="174625"/>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11710395-046A-3471-5D1E-11E4B47B4C12}"/>
              </a:ext>
            </a:extLst>
          </p:cNvPr>
          <p:cNvSpPr txBox="1"/>
          <p:nvPr/>
        </p:nvSpPr>
        <p:spPr>
          <a:xfrm>
            <a:off x="1470877" y="878703"/>
            <a:ext cx="2954655" cy="369332"/>
          </a:xfrm>
          <a:prstGeom prst="rect">
            <a:avLst/>
          </a:prstGeom>
          <a:solidFill>
            <a:srgbClr val="FFFFFF"/>
          </a:solidFill>
          <a:ln w="19050" cap="rnd">
            <a:solidFill>
              <a:schemeClr val="accent6">
                <a:lumMod val="75000"/>
              </a:schemeClr>
            </a:solidFill>
            <a:bevel/>
          </a:ln>
        </p:spPr>
        <p:txBody>
          <a:bodyPr wrap="none" rtlCol="0">
            <a:spAutoFit/>
          </a:bodyPr>
          <a:lstStyle/>
          <a:p>
            <a:r>
              <a:rPr kumimoji="1" lang="ja-JP" altLang="en-US" b="1" dirty="0">
                <a:latin typeface="+mn-ea"/>
              </a:rPr>
              <a:t>生産工程原価管理での課題</a:t>
            </a:r>
          </a:p>
        </p:txBody>
      </p:sp>
      <p:sp>
        <p:nvSpPr>
          <p:cNvPr id="23" name="テキスト ボックス 22">
            <a:extLst>
              <a:ext uri="{FF2B5EF4-FFF2-40B4-BE49-F238E27FC236}">
                <a16:creationId xmlns:a16="http://schemas.microsoft.com/office/drawing/2014/main" id="{2340569A-DBA2-F802-1F7B-C0D407F75249}"/>
              </a:ext>
            </a:extLst>
          </p:cNvPr>
          <p:cNvSpPr txBox="1"/>
          <p:nvPr/>
        </p:nvSpPr>
        <p:spPr>
          <a:xfrm>
            <a:off x="7557114" y="878703"/>
            <a:ext cx="2954655" cy="369332"/>
          </a:xfrm>
          <a:prstGeom prst="rect">
            <a:avLst/>
          </a:prstGeom>
          <a:solidFill>
            <a:schemeClr val="bg1"/>
          </a:solidFill>
          <a:ln w="19050">
            <a:solidFill>
              <a:schemeClr val="accent4">
                <a:lumMod val="75000"/>
              </a:schemeClr>
            </a:solidFill>
          </a:ln>
        </p:spPr>
        <p:txBody>
          <a:bodyPr wrap="none" rtlCol="0">
            <a:spAutoFit/>
          </a:bodyPr>
          <a:lstStyle/>
          <a:p>
            <a:r>
              <a:rPr kumimoji="1" lang="ja-JP" altLang="en-US" b="1" dirty="0">
                <a:latin typeface="+mn-ea"/>
              </a:rPr>
              <a:t>社内情報システムでの課題</a:t>
            </a:r>
          </a:p>
        </p:txBody>
      </p:sp>
      <p:cxnSp>
        <p:nvCxnSpPr>
          <p:cNvPr id="6" name="直線コネクタ 5">
            <a:extLst>
              <a:ext uri="{FF2B5EF4-FFF2-40B4-BE49-F238E27FC236}">
                <a16:creationId xmlns:a16="http://schemas.microsoft.com/office/drawing/2014/main" id="{18C5A145-9146-296F-1FAB-4AD362FDF10F}"/>
              </a:ext>
            </a:extLst>
          </p:cNvPr>
          <p:cNvCxnSpPr>
            <a:cxnSpLocks/>
          </p:cNvCxnSpPr>
          <p:nvPr/>
        </p:nvCxnSpPr>
        <p:spPr>
          <a:xfrm>
            <a:off x="5893331" y="405460"/>
            <a:ext cx="0" cy="6055164"/>
          </a:xfrm>
          <a:prstGeom prst="line">
            <a:avLst/>
          </a:prstGeom>
          <a:ln w="38100">
            <a:solidFill>
              <a:srgbClr val="1D4B9E"/>
            </a:solidFill>
            <a:prstDash val="lgDashDot"/>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11C76287-4E15-F7E5-DE4E-FCB39D5F50E8}"/>
              </a:ext>
            </a:extLst>
          </p:cNvPr>
          <p:cNvSpPr txBox="1"/>
          <p:nvPr/>
        </p:nvSpPr>
        <p:spPr>
          <a:xfrm>
            <a:off x="567528" y="1702485"/>
            <a:ext cx="4544834" cy="707886"/>
          </a:xfrm>
          <a:prstGeom prst="rect">
            <a:avLst/>
          </a:prstGeom>
          <a:noFill/>
        </p:spPr>
        <p:txBody>
          <a:bodyPr wrap="none" rtlCol="0">
            <a:spAutoFit/>
          </a:bodyPr>
          <a:lstStyle/>
          <a:p>
            <a:r>
              <a:rPr lang="ja-JP" altLang="en-US" sz="2000" b="1" dirty="0">
                <a:latin typeface="+mn-ea"/>
              </a:rPr>
              <a:t>原価差異分析を定常的に</a:t>
            </a:r>
            <a:endParaRPr lang="en-US" altLang="ja-JP" sz="2000" b="1" dirty="0">
              <a:latin typeface="+mn-ea"/>
            </a:endParaRPr>
          </a:p>
          <a:p>
            <a:r>
              <a:rPr lang="ja-JP" altLang="en-US" sz="2000" b="1" dirty="0">
                <a:latin typeface="+mn-ea"/>
              </a:rPr>
              <a:t>　　　　　　　行うための道筋を作る</a:t>
            </a:r>
            <a:endParaRPr lang="en-US" altLang="ja-JP" sz="2000" b="1" dirty="0">
              <a:latin typeface="+mn-ea"/>
            </a:endParaRPr>
          </a:p>
        </p:txBody>
      </p:sp>
      <p:graphicFrame>
        <p:nvGraphicFramePr>
          <p:cNvPr id="15" name="表 14">
            <a:extLst>
              <a:ext uri="{FF2B5EF4-FFF2-40B4-BE49-F238E27FC236}">
                <a16:creationId xmlns:a16="http://schemas.microsoft.com/office/drawing/2014/main" id="{8F25695C-B0A0-51C5-3716-2DD75726321E}"/>
              </a:ext>
            </a:extLst>
          </p:cNvPr>
          <p:cNvGraphicFramePr>
            <a:graphicFrameLocks noGrp="1"/>
          </p:cNvGraphicFramePr>
          <p:nvPr>
            <p:extLst>
              <p:ext uri="{D42A27DB-BD31-4B8C-83A1-F6EECF244321}">
                <p14:modId xmlns:p14="http://schemas.microsoft.com/office/powerpoint/2010/main" val="1423557535"/>
              </p:ext>
            </p:extLst>
          </p:nvPr>
        </p:nvGraphicFramePr>
        <p:xfrm>
          <a:off x="493930" y="3034098"/>
          <a:ext cx="4870746" cy="2623052"/>
        </p:xfrm>
        <a:graphic>
          <a:graphicData uri="http://schemas.openxmlformats.org/drawingml/2006/table">
            <a:tbl>
              <a:tblPr firstRow="1" bandRow="1">
                <a:tableStyleId>{5940675A-B579-460E-94D1-54222C63F5DA}</a:tableStyleId>
              </a:tblPr>
              <a:tblGrid>
                <a:gridCol w="2435373">
                  <a:extLst>
                    <a:ext uri="{9D8B030D-6E8A-4147-A177-3AD203B41FA5}">
                      <a16:colId xmlns:a16="http://schemas.microsoft.com/office/drawing/2014/main" val="3866799458"/>
                    </a:ext>
                  </a:extLst>
                </a:gridCol>
                <a:gridCol w="2435373">
                  <a:extLst>
                    <a:ext uri="{9D8B030D-6E8A-4147-A177-3AD203B41FA5}">
                      <a16:colId xmlns:a16="http://schemas.microsoft.com/office/drawing/2014/main" val="1831800374"/>
                    </a:ext>
                  </a:extLst>
                </a:gridCol>
              </a:tblGrid>
              <a:tr h="286618">
                <a:tc>
                  <a:txBody>
                    <a:bodyPr/>
                    <a:lstStyle/>
                    <a:p>
                      <a:pPr algn="ctr"/>
                      <a:r>
                        <a:rPr kumimoji="1" lang="ja-JP" altLang="en-US" sz="1200" dirty="0">
                          <a:latin typeface="+mn-ea"/>
                          <a:ea typeface="+mn-ea"/>
                        </a:rPr>
                        <a:t>アドバイザーへの期待</a:t>
                      </a:r>
                    </a:p>
                  </a:txBody>
                  <a:tcPr>
                    <a:solidFill>
                      <a:schemeClr val="bg2"/>
                    </a:solidFill>
                  </a:tcPr>
                </a:tc>
                <a:tc>
                  <a:txBody>
                    <a:bodyPr/>
                    <a:lstStyle/>
                    <a:p>
                      <a:pPr algn="ctr"/>
                      <a:r>
                        <a:rPr kumimoji="1" lang="ja-JP" altLang="en-US" sz="1200" dirty="0">
                          <a:latin typeface="+mn-ea"/>
                          <a:ea typeface="+mn-ea"/>
                        </a:rPr>
                        <a:t>数　値　目　標</a:t>
                      </a:r>
                    </a:p>
                  </a:txBody>
                  <a:tcPr>
                    <a:solidFill>
                      <a:schemeClr val="bg2"/>
                    </a:solidFill>
                  </a:tcPr>
                </a:tc>
                <a:extLst>
                  <a:ext uri="{0D108BD9-81ED-4DB2-BD59-A6C34878D82A}">
                    <a16:rowId xmlns:a16="http://schemas.microsoft.com/office/drawing/2014/main" val="3930103981"/>
                  </a:ext>
                </a:extLst>
              </a:tr>
              <a:tr h="1168217">
                <a:tc>
                  <a:txBody>
                    <a:bodyPr/>
                    <a:lstStyle/>
                    <a:p>
                      <a:r>
                        <a:rPr kumimoji="1" lang="ja-JP" altLang="en-US" sz="1200" dirty="0">
                          <a:latin typeface="+mn-ea"/>
                          <a:ea typeface="+mn-ea"/>
                        </a:rPr>
                        <a:t>他社事例等からチャージ算出におけるデータ取得の効率化に向けたアドバイス</a:t>
                      </a:r>
                    </a:p>
                  </a:txBody>
                  <a:tcPr/>
                </a:tc>
                <a:tc>
                  <a:txBody>
                    <a:bodyPr/>
                    <a:lstStyle/>
                    <a:p>
                      <a:r>
                        <a:rPr kumimoji="1" lang="ja-JP" altLang="en-US" sz="1200" dirty="0">
                          <a:solidFill>
                            <a:schemeClr val="tx1"/>
                          </a:solidFill>
                          <a:latin typeface="+mn-ea"/>
                          <a:ea typeface="+mn-ea"/>
                        </a:rPr>
                        <a:t>データ取得工数を</a:t>
                      </a:r>
                      <a:r>
                        <a:rPr kumimoji="1" lang="en-US" altLang="ja-JP" sz="1200" dirty="0">
                          <a:solidFill>
                            <a:schemeClr val="tx1"/>
                          </a:solidFill>
                          <a:latin typeface="+mn-ea"/>
                          <a:ea typeface="+mn-ea"/>
                        </a:rPr>
                        <a:t>30%</a:t>
                      </a:r>
                      <a:r>
                        <a:rPr kumimoji="1" lang="ja-JP" altLang="en-US" sz="1200" dirty="0">
                          <a:solidFill>
                            <a:schemeClr val="tx1"/>
                          </a:solidFill>
                          <a:latin typeface="+mn-ea"/>
                          <a:ea typeface="+mn-ea"/>
                        </a:rPr>
                        <a:t>削減</a:t>
                      </a:r>
                      <a:endParaRPr kumimoji="1" lang="ja-JP" altLang="en-US" sz="1200" dirty="0">
                        <a:latin typeface="+mn-ea"/>
                        <a:ea typeface="+mn-ea"/>
                      </a:endParaRPr>
                    </a:p>
                  </a:txBody>
                  <a:tcPr/>
                </a:tc>
                <a:extLst>
                  <a:ext uri="{0D108BD9-81ED-4DB2-BD59-A6C34878D82A}">
                    <a16:rowId xmlns:a16="http://schemas.microsoft.com/office/drawing/2014/main" val="1470904740"/>
                  </a:ext>
                </a:extLst>
              </a:tr>
              <a:tr h="1168217">
                <a:tc>
                  <a:txBody>
                    <a:bodyPr/>
                    <a:lstStyle/>
                    <a:p>
                      <a:r>
                        <a:rPr kumimoji="1" lang="ja-JP" altLang="en-US" sz="1200" dirty="0">
                          <a:latin typeface="+mn-ea"/>
                          <a:ea typeface="+mn-ea"/>
                        </a:rPr>
                        <a:t>原価管理の知見をいただきチャージ算出の効率化に向けたアドバイス</a:t>
                      </a:r>
                    </a:p>
                  </a:txBody>
                  <a:tcPr/>
                </a:tc>
                <a:tc>
                  <a:txBody>
                    <a:bodyPr/>
                    <a:lstStyle/>
                    <a:p>
                      <a:r>
                        <a:rPr kumimoji="1" lang="ja-JP" altLang="en-US" sz="1200" dirty="0">
                          <a:solidFill>
                            <a:schemeClr val="tx1"/>
                          </a:solidFill>
                          <a:latin typeface="+mn-ea"/>
                          <a:ea typeface="+mn-ea"/>
                        </a:rPr>
                        <a:t>チャージ計算工数を</a:t>
                      </a:r>
                      <a:r>
                        <a:rPr kumimoji="1" lang="en-US" altLang="ja-JP" sz="1200" dirty="0">
                          <a:solidFill>
                            <a:schemeClr val="tx1"/>
                          </a:solidFill>
                          <a:latin typeface="+mn-ea"/>
                          <a:ea typeface="+mn-ea"/>
                        </a:rPr>
                        <a:t>30%</a:t>
                      </a:r>
                      <a:r>
                        <a:rPr kumimoji="1" lang="ja-JP" altLang="en-US" sz="1200" dirty="0">
                          <a:solidFill>
                            <a:schemeClr val="tx1"/>
                          </a:solidFill>
                          <a:latin typeface="+mn-ea"/>
                          <a:ea typeface="+mn-ea"/>
                        </a:rPr>
                        <a:t>削減</a:t>
                      </a:r>
                      <a:endParaRPr kumimoji="1" lang="ja-JP" altLang="en-US" sz="1200" dirty="0">
                        <a:latin typeface="+mn-ea"/>
                        <a:ea typeface="+mn-ea"/>
                      </a:endParaRPr>
                    </a:p>
                  </a:txBody>
                  <a:tcPr/>
                </a:tc>
                <a:extLst>
                  <a:ext uri="{0D108BD9-81ED-4DB2-BD59-A6C34878D82A}">
                    <a16:rowId xmlns:a16="http://schemas.microsoft.com/office/drawing/2014/main" val="293814064"/>
                  </a:ext>
                </a:extLst>
              </a:tr>
            </a:tbl>
          </a:graphicData>
        </a:graphic>
      </p:graphicFrame>
      <p:sp>
        <p:nvSpPr>
          <p:cNvPr id="16" name="テキスト ボックス 15">
            <a:extLst>
              <a:ext uri="{FF2B5EF4-FFF2-40B4-BE49-F238E27FC236}">
                <a16:creationId xmlns:a16="http://schemas.microsoft.com/office/drawing/2014/main" id="{D8913AFB-3890-4554-E536-84D94EBFC26C}"/>
              </a:ext>
            </a:extLst>
          </p:cNvPr>
          <p:cNvSpPr txBox="1"/>
          <p:nvPr/>
        </p:nvSpPr>
        <p:spPr>
          <a:xfrm>
            <a:off x="6801242" y="1702485"/>
            <a:ext cx="5057795" cy="707886"/>
          </a:xfrm>
          <a:prstGeom prst="rect">
            <a:avLst/>
          </a:prstGeom>
          <a:noFill/>
        </p:spPr>
        <p:txBody>
          <a:bodyPr wrap="none" rtlCol="0">
            <a:spAutoFit/>
          </a:bodyPr>
          <a:lstStyle/>
          <a:p>
            <a:r>
              <a:rPr lang="ja-JP" altLang="en-US" sz="2000" b="1" dirty="0">
                <a:latin typeface="+mn-ea"/>
              </a:rPr>
              <a:t>社内情報</a:t>
            </a:r>
            <a:r>
              <a:rPr lang="en-US" altLang="ja-JP" sz="2000" b="1" dirty="0">
                <a:latin typeface="+mn-ea"/>
              </a:rPr>
              <a:t>(</a:t>
            </a:r>
            <a:r>
              <a:rPr lang="ja-JP" altLang="en-US" sz="2000" b="1" dirty="0">
                <a:latin typeface="+mn-ea"/>
              </a:rPr>
              <a:t>作業標準書など</a:t>
            </a:r>
            <a:r>
              <a:rPr lang="en-US" altLang="ja-JP" sz="2000" b="1" dirty="0">
                <a:latin typeface="+mn-ea"/>
              </a:rPr>
              <a:t>)</a:t>
            </a:r>
            <a:r>
              <a:rPr lang="ja-JP" altLang="en-US" sz="2000" b="1" dirty="0">
                <a:latin typeface="+mn-ea"/>
              </a:rPr>
              <a:t>の電子化管理</a:t>
            </a:r>
          </a:p>
          <a:p>
            <a:r>
              <a:rPr lang="ja-JP" altLang="en-US" sz="2000" b="1" dirty="0">
                <a:latin typeface="+mn-ea"/>
              </a:rPr>
              <a:t>　　　　　　　　　ワークフローの適正化</a:t>
            </a:r>
          </a:p>
        </p:txBody>
      </p:sp>
      <p:graphicFrame>
        <p:nvGraphicFramePr>
          <p:cNvPr id="17" name="表 16">
            <a:extLst>
              <a:ext uri="{FF2B5EF4-FFF2-40B4-BE49-F238E27FC236}">
                <a16:creationId xmlns:a16="http://schemas.microsoft.com/office/drawing/2014/main" id="{12F8167E-F631-4FF8-80BA-B4FBABA71EC8}"/>
              </a:ext>
            </a:extLst>
          </p:cNvPr>
          <p:cNvGraphicFramePr>
            <a:graphicFrameLocks noGrp="1"/>
          </p:cNvGraphicFramePr>
          <p:nvPr>
            <p:extLst>
              <p:ext uri="{D42A27DB-BD31-4B8C-83A1-F6EECF244321}">
                <p14:modId xmlns:p14="http://schemas.microsoft.com/office/powerpoint/2010/main" val="3146127850"/>
              </p:ext>
            </p:extLst>
          </p:nvPr>
        </p:nvGraphicFramePr>
        <p:xfrm>
          <a:off x="6466525" y="3034098"/>
          <a:ext cx="5392512" cy="2660301"/>
        </p:xfrm>
        <a:graphic>
          <a:graphicData uri="http://schemas.openxmlformats.org/drawingml/2006/table">
            <a:tbl>
              <a:tblPr firstRow="1" bandRow="1">
                <a:tableStyleId>{5940675A-B579-460E-94D1-54222C63F5DA}</a:tableStyleId>
              </a:tblPr>
              <a:tblGrid>
                <a:gridCol w="2696256">
                  <a:extLst>
                    <a:ext uri="{9D8B030D-6E8A-4147-A177-3AD203B41FA5}">
                      <a16:colId xmlns:a16="http://schemas.microsoft.com/office/drawing/2014/main" val="3866799458"/>
                    </a:ext>
                  </a:extLst>
                </a:gridCol>
                <a:gridCol w="2696256">
                  <a:extLst>
                    <a:ext uri="{9D8B030D-6E8A-4147-A177-3AD203B41FA5}">
                      <a16:colId xmlns:a16="http://schemas.microsoft.com/office/drawing/2014/main" val="1831800374"/>
                    </a:ext>
                  </a:extLst>
                </a:gridCol>
              </a:tblGrid>
              <a:tr h="282861">
                <a:tc>
                  <a:txBody>
                    <a:bodyPr/>
                    <a:lstStyle/>
                    <a:p>
                      <a:pPr algn="ctr"/>
                      <a:r>
                        <a:rPr kumimoji="1" lang="ja-JP" altLang="en-US" sz="1200" dirty="0">
                          <a:latin typeface="+mn-ea"/>
                          <a:ea typeface="+mn-ea"/>
                        </a:rPr>
                        <a:t>アドバイザーへの期待</a:t>
                      </a:r>
                    </a:p>
                  </a:txBody>
                  <a:tcPr>
                    <a:solidFill>
                      <a:schemeClr val="bg2"/>
                    </a:solidFill>
                  </a:tcPr>
                </a:tc>
                <a:tc>
                  <a:txBody>
                    <a:bodyPr/>
                    <a:lstStyle/>
                    <a:p>
                      <a:pPr algn="ctr"/>
                      <a:r>
                        <a:rPr kumimoji="1" lang="ja-JP" altLang="en-US" sz="1200" dirty="0">
                          <a:latin typeface="+mn-ea"/>
                          <a:ea typeface="+mn-ea"/>
                        </a:rPr>
                        <a:t>数　値　目　標</a:t>
                      </a:r>
                    </a:p>
                  </a:txBody>
                  <a:tcPr>
                    <a:solidFill>
                      <a:schemeClr val="bg2"/>
                    </a:solidFill>
                  </a:tcPr>
                </a:tc>
                <a:extLst>
                  <a:ext uri="{0D108BD9-81ED-4DB2-BD59-A6C34878D82A}">
                    <a16:rowId xmlns:a16="http://schemas.microsoft.com/office/drawing/2014/main" val="3930103981"/>
                  </a:ext>
                </a:extLst>
              </a:tr>
              <a:tr h="1212248">
                <a:tc>
                  <a:txBody>
                    <a:bodyPr/>
                    <a:lstStyle/>
                    <a:p>
                      <a:r>
                        <a:rPr lang="ja-JP" altLang="en-US" sz="1200" dirty="0">
                          <a:latin typeface="+mn-ea"/>
                          <a:ea typeface="+mn-ea"/>
                        </a:rPr>
                        <a:t>業務の見直し手法や業務プロセス構築、また製造現場や社内向けの教育計画なども含めた支援。</a:t>
                      </a:r>
                      <a:endParaRPr lang="en-US" altLang="ja-JP" sz="1200" dirty="0">
                        <a:latin typeface="+mn-ea"/>
                        <a:ea typeface="+mn-ea"/>
                      </a:endParaRPr>
                    </a:p>
                    <a:p>
                      <a:pPr marL="0" indent="0">
                        <a:buNone/>
                      </a:pPr>
                      <a:r>
                        <a:rPr lang="ja-JP" altLang="en-US" sz="1200" dirty="0">
                          <a:latin typeface="+mn-ea"/>
                          <a:ea typeface="+mn-ea"/>
                        </a:rPr>
                        <a:t>注）本社、八木工場、京都工場、東京営業所など拠点が分かれているため、それぞれでの</a:t>
                      </a:r>
                      <a:r>
                        <a:rPr lang="en-US" altLang="ja-JP" sz="1200" dirty="0">
                          <a:latin typeface="+mn-ea"/>
                          <a:ea typeface="+mn-ea"/>
                        </a:rPr>
                        <a:t>IT</a:t>
                      </a:r>
                      <a:r>
                        <a:rPr lang="ja-JP" altLang="en-US" sz="1200" dirty="0">
                          <a:latin typeface="+mn-ea"/>
                          <a:ea typeface="+mn-ea"/>
                        </a:rPr>
                        <a:t>環境</a:t>
                      </a:r>
                      <a:r>
                        <a:rPr lang="en-US" altLang="ja-JP" sz="1200" dirty="0">
                          <a:latin typeface="+mn-ea"/>
                          <a:ea typeface="+mn-ea"/>
                        </a:rPr>
                        <a:t>/</a:t>
                      </a:r>
                      <a:r>
                        <a:rPr lang="ja-JP" altLang="en-US" sz="1200" dirty="0">
                          <a:latin typeface="+mn-ea"/>
                          <a:ea typeface="+mn-ea"/>
                        </a:rPr>
                        <a:t>ツールライセンスの付与状況が異なっている。</a:t>
                      </a:r>
                      <a:endParaRPr lang="en-US" altLang="ja-JP" sz="1200" dirty="0">
                        <a:latin typeface="+mn-ea"/>
                        <a:ea typeface="+mn-ea"/>
                      </a:endParaRPr>
                    </a:p>
                    <a:p>
                      <a:endParaRPr lang="ja-JP" altLang="en-US" sz="1200" dirty="0">
                        <a:latin typeface="+mn-ea"/>
                        <a:ea typeface="+mn-ea"/>
                      </a:endParaRPr>
                    </a:p>
                  </a:txBody>
                  <a:tcPr/>
                </a:tc>
                <a:tc>
                  <a:txBody>
                    <a:bodyPr/>
                    <a:lstStyle/>
                    <a:p>
                      <a:r>
                        <a:rPr kumimoji="1" lang="ja-JP" altLang="en-US" sz="1200" dirty="0">
                          <a:solidFill>
                            <a:schemeClr val="tx1"/>
                          </a:solidFill>
                          <a:latin typeface="+mn-ea"/>
                          <a:ea typeface="+mn-ea"/>
                        </a:rPr>
                        <a:t>最新版を電子化管理することで、従来の紙を探し、確認する作業を</a:t>
                      </a:r>
                      <a:r>
                        <a:rPr kumimoji="1" lang="en-US" altLang="ja-JP" sz="1200" dirty="0">
                          <a:solidFill>
                            <a:schemeClr val="tx1"/>
                          </a:solidFill>
                          <a:latin typeface="+mn-ea"/>
                          <a:ea typeface="+mn-ea"/>
                        </a:rPr>
                        <a:t>0</a:t>
                      </a:r>
                      <a:r>
                        <a:rPr kumimoji="1" lang="ja-JP" altLang="en-US" sz="1200" dirty="0">
                          <a:solidFill>
                            <a:schemeClr val="tx1"/>
                          </a:solidFill>
                          <a:latin typeface="+mn-ea"/>
                          <a:ea typeface="+mn-ea"/>
                        </a:rPr>
                        <a:t>にする。</a:t>
                      </a:r>
                    </a:p>
                  </a:txBody>
                  <a:tcPr/>
                </a:tc>
                <a:extLst>
                  <a:ext uri="{0D108BD9-81ED-4DB2-BD59-A6C34878D82A}">
                    <a16:rowId xmlns:a16="http://schemas.microsoft.com/office/drawing/2014/main" val="1470904740"/>
                  </a:ext>
                </a:extLst>
              </a:tr>
              <a:tr h="787961">
                <a:tc>
                  <a:txBody>
                    <a:bodyPr/>
                    <a:lstStyle/>
                    <a:p>
                      <a:r>
                        <a:rPr lang="ja-JP" altLang="en-US" sz="1200" dirty="0">
                          <a:latin typeface="+mn-ea"/>
                          <a:ea typeface="+mn-ea"/>
                        </a:rPr>
                        <a:t>他社事例なども踏まえ、ワークフローおよび社内手続きの効率化・シンプル化へのアドバイス</a:t>
                      </a:r>
                      <a:endParaRPr lang="en-US" altLang="ja-JP" sz="1200" dirty="0">
                        <a:latin typeface="+mn-ea"/>
                        <a:ea typeface="+mn-ea"/>
                      </a:endParaRPr>
                    </a:p>
                  </a:txBody>
                  <a:tcPr/>
                </a:tc>
                <a:tc>
                  <a:txBody>
                    <a:bodyPr/>
                    <a:lstStyle/>
                    <a:p>
                      <a:r>
                        <a:rPr kumimoji="1" lang="ja-JP" altLang="en-US" sz="1200" dirty="0">
                          <a:solidFill>
                            <a:schemeClr val="tx1"/>
                          </a:solidFill>
                          <a:latin typeface="+mn-ea"/>
                          <a:ea typeface="+mn-ea"/>
                        </a:rPr>
                        <a:t>社内手続きをわかりやすく、また効率化することで、問い合わせおよびその対応業務を</a:t>
                      </a:r>
                      <a:r>
                        <a:rPr kumimoji="1" lang="en-US" altLang="ja-JP" sz="1200" dirty="0">
                          <a:solidFill>
                            <a:schemeClr val="tx1"/>
                          </a:solidFill>
                          <a:latin typeface="+mn-ea"/>
                          <a:ea typeface="+mn-ea"/>
                        </a:rPr>
                        <a:t>1/2</a:t>
                      </a:r>
                      <a:r>
                        <a:rPr kumimoji="1" lang="ja-JP" altLang="en-US" sz="1200" dirty="0">
                          <a:solidFill>
                            <a:schemeClr val="tx1"/>
                          </a:solidFill>
                          <a:latin typeface="+mn-ea"/>
                          <a:ea typeface="+mn-ea"/>
                        </a:rPr>
                        <a:t>に、申請作業・確認工数を</a:t>
                      </a:r>
                      <a:r>
                        <a:rPr kumimoji="1" lang="en-US" altLang="ja-JP" sz="1200" dirty="0">
                          <a:solidFill>
                            <a:schemeClr val="tx1"/>
                          </a:solidFill>
                          <a:latin typeface="+mn-ea"/>
                          <a:ea typeface="+mn-ea"/>
                        </a:rPr>
                        <a:t>20%</a:t>
                      </a:r>
                      <a:r>
                        <a:rPr kumimoji="1" lang="ja-JP" altLang="en-US" sz="1200" dirty="0">
                          <a:solidFill>
                            <a:schemeClr val="tx1"/>
                          </a:solidFill>
                          <a:latin typeface="+mn-ea"/>
                          <a:ea typeface="+mn-ea"/>
                        </a:rPr>
                        <a:t>削減する。</a:t>
                      </a:r>
                      <a:endParaRPr kumimoji="1" lang="ja-JP" altLang="en-US" sz="1200" dirty="0">
                        <a:latin typeface="+mn-ea"/>
                        <a:ea typeface="+mn-ea"/>
                      </a:endParaRPr>
                    </a:p>
                  </a:txBody>
                  <a:tcPr/>
                </a:tc>
                <a:extLst>
                  <a:ext uri="{0D108BD9-81ED-4DB2-BD59-A6C34878D82A}">
                    <a16:rowId xmlns:a16="http://schemas.microsoft.com/office/drawing/2014/main" val="293814064"/>
                  </a:ext>
                </a:extLst>
              </a:tr>
            </a:tbl>
          </a:graphicData>
        </a:graphic>
      </p:graphicFrame>
    </p:spTree>
    <p:extLst>
      <p:ext uri="{BB962C8B-B14F-4D97-AF65-F5344CB8AC3E}">
        <p14:creationId xmlns:p14="http://schemas.microsoft.com/office/powerpoint/2010/main" val="2006255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5D998-C4FD-96B3-BD47-4A585A711AAA}"/>
            </a:ext>
          </a:extLst>
        </p:cNvPr>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34396D8C-34BD-26D0-FDC9-C68689FE9715}"/>
              </a:ext>
            </a:extLst>
          </p:cNvPr>
          <p:cNvSpPr/>
          <p:nvPr/>
        </p:nvSpPr>
        <p:spPr>
          <a:xfrm>
            <a:off x="140165" y="733932"/>
            <a:ext cx="11950690" cy="5514810"/>
          </a:xfrm>
          <a:prstGeom prst="roundRect">
            <a:avLst/>
          </a:prstGeom>
          <a:solidFill>
            <a:srgbClr val="E2F0D9">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78C42484-E8F4-BB8B-03B7-27627AFB4AC2}"/>
              </a:ext>
            </a:extLst>
          </p:cNvPr>
          <p:cNvSpPr txBox="1"/>
          <p:nvPr/>
        </p:nvSpPr>
        <p:spPr>
          <a:xfrm>
            <a:off x="1014606" y="156616"/>
            <a:ext cx="7696257" cy="461665"/>
          </a:xfrm>
          <a:prstGeom prst="rect">
            <a:avLst/>
          </a:prstGeom>
          <a:noFill/>
        </p:spPr>
        <p:txBody>
          <a:bodyPr wrap="square" rtlCol="0">
            <a:spAutoFit/>
          </a:bodyPr>
          <a:lstStyle/>
          <a:p>
            <a:r>
              <a:rPr kumimoji="1" lang="ja-JP" altLang="en-US" sz="2400" dirty="0">
                <a:latin typeface="HGPｺﾞｼｯｸE" panose="020B0900000000000000" pitchFamily="50" charset="-128"/>
                <a:ea typeface="HGPｺﾞｼｯｸE" panose="020B0900000000000000" pitchFamily="50" charset="-128"/>
              </a:rPr>
              <a:t>現状の問題点と改善　～</a:t>
            </a:r>
            <a:r>
              <a:rPr lang="ja-JP" altLang="en-US" sz="2400" b="1" dirty="0"/>
              <a:t>生産工程原価管理</a:t>
            </a:r>
          </a:p>
        </p:txBody>
      </p:sp>
      <p:cxnSp>
        <p:nvCxnSpPr>
          <p:cNvPr id="5" name="直線コネクタ 4">
            <a:extLst>
              <a:ext uri="{FF2B5EF4-FFF2-40B4-BE49-F238E27FC236}">
                <a16:creationId xmlns:a16="http://schemas.microsoft.com/office/drawing/2014/main" id="{1F5CA1B5-118A-E388-40CA-909AD91FD513}"/>
              </a:ext>
            </a:extLst>
          </p:cNvPr>
          <p:cNvCxnSpPr>
            <a:cxnSpLocks/>
          </p:cNvCxnSpPr>
          <p:nvPr/>
        </p:nvCxnSpPr>
        <p:spPr>
          <a:xfrm>
            <a:off x="0" y="405460"/>
            <a:ext cx="856035" cy="0"/>
          </a:xfrm>
          <a:prstGeom prst="line">
            <a:avLst/>
          </a:prstGeom>
          <a:ln w="174625"/>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3CD7D225-9391-8A98-8F8E-52860D98527D}"/>
              </a:ext>
            </a:extLst>
          </p:cNvPr>
          <p:cNvSpPr txBox="1"/>
          <p:nvPr/>
        </p:nvSpPr>
        <p:spPr>
          <a:xfrm>
            <a:off x="1276438" y="783234"/>
            <a:ext cx="5120809" cy="338554"/>
          </a:xfrm>
          <a:prstGeom prst="rect">
            <a:avLst/>
          </a:prstGeom>
          <a:noFill/>
        </p:spPr>
        <p:txBody>
          <a:bodyPr wrap="square" rtlCol="0">
            <a:spAutoFit/>
          </a:bodyPr>
          <a:lstStyle/>
          <a:p>
            <a:r>
              <a:rPr lang="ja-JP" altLang="en-US" sz="1600" b="1" u="sng" dirty="0"/>
              <a:t>現状</a:t>
            </a:r>
            <a:endParaRPr lang="en-US" altLang="ja-JP" sz="1600" b="1" u="sng" dirty="0"/>
          </a:p>
        </p:txBody>
      </p:sp>
      <p:grpSp>
        <p:nvGrpSpPr>
          <p:cNvPr id="16" name="グループ化 15">
            <a:extLst>
              <a:ext uri="{FF2B5EF4-FFF2-40B4-BE49-F238E27FC236}">
                <a16:creationId xmlns:a16="http://schemas.microsoft.com/office/drawing/2014/main" id="{4596C5BC-F4D4-7A3F-94E4-CABE750A5638}"/>
              </a:ext>
            </a:extLst>
          </p:cNvPr>
          <p:cNvGrpSpPr/>
          <p:nvPr/>
        </p:nvGrpSpPr>
        <p:grpSpPr>
          <a:xfrm>
            <a:off x="9359087" y="4698940"/>
            <a:ext cx="2692748" cy="1852030"/>
            <a:chOff x="7647460" y="4282695"/>
            <a:chExt cx="2692748" cy="1852030"/>
          </a:xfrm>
        </p:grpSpPr>
        <p:grpSp>
          <p:nvGrpSpPr>
            <p:cNvPr id="17" name="グループ化 16">
              <a:extLst>
                <a:ext uri="{FF2B5EF4-FFF2-40B4-BE49-F238E27FC236}">
                  <a16:creationId xmlns:a16="http://schemas.microsoft.com/office/drawing/2014/main" id="{FBEBB80B-096A-FCAD-5CEC-D4FD09B58804}"/>
                </a:ext>
              </a:extLst>
            </p:cNvPr>
            <p:cNvGrpSpPr/>
            <p:nvPr/>
          </p:nvGrpSpPr>
          <p:grpSpPr>
            <a:xfrm>
              <a:off x="7647460" y="5077083"/>
              <a:ext cx="2692748" cy="1057642"/>
              <a:chOff x="7647460" y="5077083"/>
              <a:chExt cx="2692748" cy="1057642"/>
            </a:xfrm>
          </p:grpSpPr>
          <p:pic>
            <p:nvPicPr>
              <p:cNvPr id="25" name="図 24" descr="アイコン が含まれている画像&#10;&#10;AI 生成コンテンツは誤りを含む可能性があります。">
                <a:extLst>
                  <a:ext uri="{FF2B5EF4-FFF2-40B4-BE49-F238E27FC236}">
                    <a16:creationId xmlns:a16="http://schemas.microsoft.com/office/drawing/2014/main" id="{4A678C05-64E1-F6BE-8755-9493F9A5F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7460" y="5077083"/>
                <a:ext cx="2494812" cy="968574"/>
              </a:xfrm>
              <a:prstGeom prst="rect">
                <a:avLst/>
              </a:prstGeom>
            </p:spPr>
          </p:pic>
          <p:sp>
            <p:nvSpPr>
              <p:cNvPr id="26" name="フローチャート: 手作業 25">
                <a:extLst>
                  <a:ext uri="{FF2B5EF4-FFF2-40B4-BE49-F238E27FC236}">
                    <a16:creationId xmlns:a16="http://schemas.microsoft.com/office/drawing/2014/main" id="{B128B081-522B-E533-81D5-99B4C47CB20A}"/>
                  </a:ext>
                </a:extLst>
              </p:cNvPr>
              <p:cNvSpPr/>
              <p:nvPr/>
            </p:nvSpPr>
            <p:spPr>
              <a:xfrm rot="10355016">
                <a:off x="8785048" y="5084167"/>
                <a:ext cx="1555160" cy="1050558"/>
              </a:xfrm>
              <a:prstGeom prst="flowChartManualOperation">
                <a:avLst/>
              </a:prstGeom>
              <a:solidFill>
                <a:srgbClr val="E2F0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12DF85AD-06D8-A0FC-3C6C-4DDC126CE59D}"/>
                </a:ext>
              </a:extLst>
            </p:cNvPr>
            <p:cNvGrpSpPr/>
            <p:nvPr/>
          </p:nvGrpSpPr>
          <p:grpSpPr>
            <a:xfrm>
              <a:off x="9016911" y="4282695"/>
              <a:ext cx="1214997" cy="1815883"/>
              <a:chOff x="7086600" y="2566843"/>
              <a:chExt cx="1214997" cy="1815883"/>
            </a:xfrm>
          </p:grpSpPr>
          <p:pic>
            <p:nvPicPr>
              <p:cNvPr id="19" name="図 18" descr="グラフィカル ユーザー インターフェイス&#10;&#10;AI 生成コンテンツは誤りを含む可能性があります。">
                <a:extLst>
                  <a:ext uri="{FF2B5EF4-FFF2-40B4-BE49-F238E27FC236}">
                    <a16:creationId xmlns:a16="http://schemas.microsoft.com/office/drawing/2014/main" id="{7920DF4C-A26C-D035-35EB-CEC2B04D4386}"/>
                  </a:ext>
                </a:extLst>
              </p:cNvPr>
              <p:cNvPicPr>
                <a:picLocks noChangeAspect="1"/>
              </p:cNvPicPr>
              <p:nvPr/>
            </p:nvPicPr>
            <p:blipFill>
              <a:blip r:embed="rId4">
                <a:extLst>
                  <a:ext uri="{28A0092B-C50C-407E-A947-70E740481C1C}">
                    <a14:useLocalDpi xmlns:a14="http://schemas.microsoft.com/office/drawing/2010/main" val="0"/>
                  </a:ext>
                </a:extLst>
              </a:blip>
              <a:srcRect l="58592" r="-2550"/>
              <a:stretch>
                <a:fillRect/>
              </a:stretch>
            </p:blipFill>
            <p:spPr>
              <a:xfrm>
                <a:off x="7232069" y="2566843"/>
                <a:ext cx="1069528" cy="1815883"/>
              </a:xfrm>
              <a:prstGeom prst="rect">
                <a:avLst/>
              </a:prstGeom>
            </p:spPr>
          </p:pic>
          <p:sp>
            <p:nvSpPr>
              <p:cNvPr id="20" name="正方形/長方形 19">
                <a:extLst>
                  <a:ext uri="{FF2B5EF4-FFF2-40B4-BE49-F238E27FC236}">
                    <a16:creationId xmlns:a16="http://schemas.microsoft.com/office/drawing/2014/main" id="{8A3F94D4-56D4-78D2-ED87-79E4B5F66BF5}"/>
                  </a:ext>
                </a:extLst>
              </p:cNvPr>
              <p:cNvSpPr/>
              <p:nvPr/>
            </p:nvSpPr>
            <p:spPr>
              <a:xfrm>
                <a:off x="7086600" y="4076700"/>
                <a:ext cx="238125" cy="2190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7" name="正方形/長方形 26">
            <a:extLst>
              <a:ext uri="{FF2B5EF4-FFF2-40B4-BE49-F238E27FC236}">
                <a16:creationId xmlns:a16="http://schemas.microsoft.com/office/drawing/2014/main" id="{7C135761-8511-35C4-895A-2063CFBB448E}"/>
              </a:ext>
            </a:extLst>
          </p:cNvPr>
          <p:cNvSpPr/>
          <p:nvPr/>
        </p:nvSpPr>
        <p:spPr>
          <a:xfrm>
            <a:off x="7032474" y="1417651"/>
            <a:ext cx="2851504" cy="124859"/>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EAAB742B-89C2-C98B-24AE-0F0304FF2E6B}"/>
              </a:ext>
            </a:extLst>
          </p:cNvPr>
          <p:cNvSpPr txBox="1"/>
          <p:nvPr/>
        </p:nvSpPr>
        <p:spPr>
          <a:xfrm>
            <a:off x="6975122" y="1189780"/>
            <a:ext cx="5767443" cy="1438855"/>
          </a:xfrm>
          <a:prstGeom prst="rect">
            <a:avLst/>
          </a:prstGeom>
          <a:noFill/>
        </p:spPr>
        <p:txBody>
          <a:bodyPr wrap="square">
            <a:spAutoFit/>
          </a:bodyPr>
          <a:lstStyle/>
          <a:p>
            <a:r>
              <a:rPr lang="ja-JP" altLang="en-US" b="1" dirty="0"/>
              <a:t>加工費算出ツールを再構築</a:t>
            </a:r>
            <a:r>
              <a:rPr lang="ja-JP" altLang="en-US" b="1" dirty="0">
                <a:highlight>
                  <a:srgbClr val="FFFFFF"/>
                </a:highlight>
              </a:rPr>
              <a:t>　</a:t>
            </a:r>
            <a:endParaRPr lang="en-US" altLang="ja-JP" b="1" dirty="0">
              <a:highlight>
                <a:srgbClr val="FFFFFF"/>
              </a:highlight>
            </a:endParaRPr>
          </a:p>
          <a:p>
            <a:r>
              <a:rPr lang="ja-JP" altLang="en-US" sz="1100" b="1" dirty="0"/>
              <a:t>　</a:t>
            </a:r>
            <a:endParaRPr lang="en-US" altLang="ja-JP" sz="1100" b="1" dirty="0"/>
          </a:p>
          <a:p>
            <a:r>
              <a:rPr lang="ja-JP" altLang="en-US" sz="1600" b="1" dirty="0">
                <a:solidFill>
                  <a:srgbClr val="FFD13F"/>
                </a:solidFill>
              </a:rPr>
              <a:t>★</a:t>
            </a:r>
            <a:r>
              <a:rPr lang="ja-JP" altLang="en-US" sz="1600" b="1" dirty="0"/>
              <a:t>データ貼付による自動算出できる仕組みを構築　</a:t>
            </a:r>
            <a:endParaRPr lang="en-US" altLang="ja-JP" sz="1600" b="1" dirty="0"/>
          </a:p>
          <a:p>
            <a:r>
              <a:rPr lang="ja-JP" altLang="en-US" sz="1050" b="1" dirty="0"/>
              <a:t>　</a:t>
            </a:r>
            <a:endParaRPr lang="en-US" altLang="ja-JP" sz="1050" b="1" dirty="0">
              <a:solidFill>
                <a:srgbClr val="FFD13F"/>
              </a:solidFill>
            </a:endParaRPr>
          </a:p>
          <a:p>
            <a:r>
              <a:rPr lang="ja-JP" altLang="en-US" sz="1600" b="1" dirty="0">
                <a:solidFill>
                  <a:srgbClr val="FFD13F"/>
                </a:solidFill>
              </a:rPr>
              <a:t>★</a:t>
            </a:r>
            <a:r>
              <a:rPr lang="ja-JP" altLang="en-US" sz="1600" b="1" dirty="0"/>
              <a:t>配賦基準の見直し</a:t>
            </a:r>
            <a:endParaRPr lang="en-US" altLang="ja-JP" sz="1600" b="1" dirty="0"/>
          </a:p>
          <a:p>
            <a:endParaRPr lang="en-US" altLang="ja-JP" sz="1600" b="1" dirty="0"/>
          </a:p>
        </p:txBody>
      </p:sp>
      <p:sp>
        <p:nvSpPr>
          <p:cNvPr id="29" name="テキスト ボックス 28">
            <a:extLst>
              <a:ext uri="{FF2B5EF4-FFF2-40B4-BE49-F238E27FC236}">
                <a16:creationId xmlns:a16="http://schemas.microsoft.com/office/drawing/2014/main" id="{8E60CAAC-B0E1-7F74-3AD4-D01C53950065}"/>
              </a:ext>
            </a:extLst>
          </p:cNvPr>
          <p:cNvSpPr txBox="1"/>
          <p:nvPr/>
        </p:nvSpPr>
        <p:spPr>
          <a:xfrm>
            <a:off x="6749310" y="2957038"/>
            <a:ext cx="5120809" cy="2400657"/>
          </a:xfrm>
          <a:prstGeom prst="rect">
            <a:avLst/>
          </a:prstGeom>
          <a:noFill/>
        </p:spPr>
        <p:txBody>
          <a:bodyPr wrap="square" rtlCol="0">
            <a:spAutoFit/>
          </a:bodyPr>
          <a:lstStyle/>
          <a:p>
            <a:r>
              <a:rPr lang="ja-JP" altLang="en-US" sz="1600" b="1" dirty="0">
                <a:latin typeface="+mn-ea"/>
              </a:rPr>
              <a:t>・原価算出にかかるデータ取得・チャージ計算工数を</a:t>
            </a:r>
            <a:endParaRPr lang="en-US" altLang="ja-JP" sz="1600" b="1" dirty="0">
              <a:latin typeface="+mn-ea"/>
            </a:endParaRPr>
          </a:p>
          <a:p>
            <a:r>
              <a:rPr lang="ja-JP" altLang="en-US" sz="1600" b="1" dirty="0">
                <a:latin typeface="+mn-ea"/>
              </a:rPr>
              <a:t>　大幅削減</a:t>
            </a:r>
            <a:endParaRPr lang="en-US" altLang="ja-JP" sz="1600" b="1" dirty="0">
              <a:latin typeface="+mn-ea"/>
            </a:endParaRPr>
          </a:p>
          <a:p>
            <a:r>
              <a:rPr lang="en-US" altLang="ja-JP" sz="600" b="1" dirty="0">
                <a:latin typeface="+mn-ea"/>
              </a:rPr>
              <a:t> </a:t>
            </a:r>
            <a:br>
              <a:rPr lang="ja-JP" altLang="en-US" sz="1600" b="1" dirty="0">
                <a:latin typeface="+mn-ea"/>
              </a:rPr>
            </a:br>
            <a:r>
              <a:rPr lang="ja-JP" altLang="en-US" sz="1600" b="1" dirty="0">
                <a:latin typeface="+mn-ea"/>
              </a:rPr>
              <a:t>　</a:t>
            </a:r>
            <a:r>
              <a:rPr lang="en-US" altLang="ja-JP" sz="1600" b="1" dirty="0">
                <a:highlight>
                  <a:srgbClr val="FFFF00"/>
                </a:highlight>
                <a:latin typeface="+mn-ea"/>
              </a:rPr>
              <a:t>Before</a:t>
            </a:r>
            <a:r>
              <a:rPr lang="ja-JP" altLang="en-US" sz="1600" b="1" dirty="0">
                <a:highlight>
                  <a:srgbClr val="FFFF00"/>
                </a:highlight>
                <a:latin typeface="+mn-ea"/>
              </a:rPr>
              <a:t>：</a:t>
            </a:r>
            <a:r>
              <a:rPr lang="en-US" altLang="ja-JP" sz="2400" b="1" dirty="0">
                <a:highlight>
                  <a:srgbClr val="FFFF00"/>
                </a:highlight>
                <a:latin typeface="+mn-ea"/>
              </a:rPr>
              <a:t>80</a:t>
            </a:r>
            <a:r>
              <a:rPr lang="ja-JP" altLang="en-US" sz="1600" b="1" dirty="0">
                <a:highlight>
                  <a:srgbClr val="FFFF00"/>
                </a:highlight>
                <a:latin typeface="+mn-ea"/>
              </a:rPr>
              <a:t>時間 → </a:t>
            </a:r>
            <a:r>
              <a:rPr lang="en-US" altLang="ja-JP" sz="1600" b="1" dirty="0">
                <a:highlight>
                  <a:srgbClr val="FFFF00"/>
                </a:highlight>
                <a:latin typeface="+mn-ea"/>
              </a:rPr>
              <a:t>After</a:t>
            </a:r>
            <a:r>
              <a:rPr lang="ja-JP" altLang="en-US" sz="1600" b="1" dirty="0">
                <a:highlight>
                  <a:srgbClr val="FFFF00"/>
                </a:highlight>
                <a:latin typeface="+mn-ea"/>
              </a:rPr>
              <a:t>：</a:t>
            </a:r>
            <a:r>
              <a:rPr lang="en-US" altLang="ja-JP" sz="2400" b="1" dirty="0">
                <a:highlight>
                  <a:srgbClr val="FFFF00"/>
                </a:highlight>
                <a:latin typeface="+mn-ea"/>
              </a:rPr>
              <a:t>1.5</a:t>
            </a:r>
            <a:r>
              <a:rPr lang="ja-JP" altLang="en-US" sz="1600" b="1" dirty="0">
                <a:highlight>
                  <a:srgbClr val="FFFF00"/>
                </a:highlight>
                <a:latin typeface="+mn-ea"/>
              </a:rPr>
              <a:t>時間</a:t>
            </a:r>
            <a:endParaRPr lang="en-US" altLang="ja-JP" sz="1600" b="1" dirty="0">
              <a:highlight>
                <a:srgbClr val="FFFF00"/>
              </a:highlight>
              <a:latin typeface="+mn-ea"/>
            </a:endParaRPr>
          </a:p>
          <a:p>
            <a:r>
              <a:rPr lang="ja-JP" altLang="en-US" sz="1600" b="1" dirty="0">
                <a:latin typeface="+mn-ea"/>
              </a:rPr>
              <a:t>　　　　（データ取得</a:t>
            </a:r>
            <a:r>
              <a:rPr lang="en-US" altLang="ja-JP" sz="1600" b="1" dirty="0">
                <a:latin typeface="+mn-ea"/>
              </a:rPr>
              <a:t>30</a:t>
            </a:r>
            <a:r>
              <a:rPr lang="ja-JP" altLang="en-US" sz="1600" b="1" dirty="0">
                <a:latin typeface="+mn-ea"/>
              </a:rPr>
              <a:t>分 </a:t>
            </a:r>
            <a:r>
              <a:rPr lang="en-US" altLang="ja-JP" sz="1600" b="1" dirty="0">
                <a:latin typeface="+mn-ea"/>
              </a:rPr>
              <a:t>+ </a:t>
            </a:r>
            <a:r>
              <a:rPr lang="ja-JP" altLang="en-US" sz="1600" b="1" dirty="0">
                <a:latin typeface="+mn-ea"/>
              </a:rPr>
              <a:t>チャージ計算</a:t>
            </a:r>
            <a:r>
              <a:rPr lang="en-US" altLang="ja-JP" sz="1600" b="1" dirty="0">
                <a:latin typeface="+mn-ea"/>
              </a:rPr>
              <a:t>1</a:t>
            </a:r>
            <a:r>
              <a:rPr lang="ja-JP" altLang="en-US" sz="1600" b="1" dirty="0">
                <a:latin typeface="+mn-ea"/>
              </a:rPr>
              <a:t>時間）</a:t>
            </a:r>
            <a:endParaRPr lang="en-US" altLang="ja-JP" sz="1600" b="1" dirty="0">
              <a:latin typeface="+mn-ea"/>
            </a:endParaRPr>
          </a:p>
          <a:p>
            <a:endParaRPr lang="en-US" altLang="ja-JP" sz="800" b="1" dirty="0">
              <a:latin typeface="+mn-ea"/>
            </a:endParaRPr>
          </a:p>
          <a:p>
            <a:endParaRPr lang="en-US" altLang="ja-JP" sz="800" b="1" dirty="0">
              <a:latin typeface="+mn-ea"/>
            </a:endParaRPr>
          </a:p>
          <a:p>
            <a:endParaRPr lang="ja-JP" altLang="en-US" sz="800" b="1" dirty="0">
              <a:latin typeface="+mn-ea"/>
            </a:endParaRPr>
          </a:p>
          <a:p>
            <a:r>
              <a:rPr lang="ja-JP" altLang="en-US" sz="1600" b="1" dirty="0">
                <a:latin typeface="+mn-ea"/>
              </a:rPr>
              <a:t>・設備稼働基準のデータは、</a:t>
            </a:r>
            <a:endParaRPr lang="en-US" altLang="ja-JP" sz="1600" b="1" dirty="0">
              <a:latin typeface="+mn-ea"/>
            </a:endParaRPr>
          </a:p>
          <a:p>
            <a:r>
              <a:rPr lang="ja-JP" altLang="en-US" sz="1600" b="1" dirty="0">
                <a:latin typeface="+mn-ea"/>
              </a:rPr>
              <a:t>　製造部作成の資料をそのまま</a:t>
            </a:r>
            <a:endParaRPr lang="en-US" altLang="ja-JP" sz="1600" b="1" dirty="0">
              <a:latin typeface="+mn-ea"/>
            </a:endParaRPr>
          </a:p>
          <a:p>
            <a:r>
              <a:rPr lang="ja-JP" altLang="en-US" sz="1600" b="1" dirty="0">
                <a:latin typeface="+mn-ea"/>
              </a:rPr>
              <a:t>　貼付する運用とし、手間が最小限に。</a:t>
            </a:r>
          </a:p>
        </p:txBody>
      </p:sp>
      <p:sp>
        <p:nvSpPr>
          <p:cNvPr id="30" name="二等辺三角形 29">
            <a:extLst>
              <a:ext uri="{FF2B5EF4-FFF2-40B4-BE49-F238E27FC236}">
                <a16:creationId xmlns:a16="http://schemas.microsoft.com/office/drawing/2014/main" id="{25533B36-9D5B-F39B-81C8-CD151F992193}"/>
              </a:ext>
            </a:extLst>
          </p:cNvPr>
          <p:cNvSpPr/>
          <p:nvPr/>
        </p:nvSpPr>
        <p:spPr>
          <a:xfrm rot="5400000">
            <a:off x="5981172" y="3561549"/>
            <a:ext cx="1521497" cy="473862"/>
          </a:xfrm>
          <a:prstGeom prst="triangl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グループ化 45">
            <a:extLst>
              <a:ext uri="{FF2B5EF4-FFF2-40B4-BE49-F238E27FC236}">
                <a16:creationId xmlns:a16="http://schemas.microsoft.com/office/drawing/2014/main" id="{C52475C7-6CD4-1E11-96ED-296F1B5D76E1}"/>
              </a:ext>
            </a:extLst>
          </p:cNvPr>
          <p:cNvGrpSpPr/>
          <p:nvPr/>
        </p:nvGrpSpPr>
        <p:grpSpPr>
          <a:xfrm>
            <a:off x="360165" y="2186808"/>
            <a:ext cx="5893396" cy="1455242"/>
            <a:chOff x="193935" y="4362522"/>
            <a:chExt cx="8705238" cy="2149564"/>
          </a:xfrm>
        </p:grpSpPr>
        <p:grpSp>
          <p:nvGrpSpPr>
            <p:cNvPr id="47" name="グループ化 46">
              <a:extLst>
                <a:ext uri="{FF2B5EF4-FFF2-40B4-BE49-F238E27FC236}">
                  <a16:creationId xmlns:a16="http://schemas.microsoft.com/office/drawing/2014/main" id="{D28FF922-1782-6AE3-C7AA-FB7200786C24}"/>
                </a:ext>
              </a:extLst>
            </p:cNvPr>
            <p:cNvGrpSpPr/>
            <p:nvPr/>
          </p:nvGrpSpPr>
          <p:grpSpPr>
            <a:xfrm>
              <a:off x="4689542" y="4400920"/>
              <a:ext cx="1044053" cy="964232"/>
              <a:chOff x="2081283" y="4402884"/>
              <a:chExt cx="1044053" cy="964232"/>
            </a:xfrm>
          </p:grpSpPr>
          <p:pic>
            <p:nvPicPr>
              <p:cNvPr id="66" name="図 65" descr="アイコン が含まれている画像&#10;&#10;自動的に生成された説明">
                <a:extLst>
                  <a:ext uri="{FF2B5EF4-FFF2-40B4-BE49-F238E27FC236}">
                    <a16:creationId xmlns:a16="http://schemas.microsoft.com/office/drawing/2014/main" id="{6E026CC5-9CDF-A4CF-20C8-E746B1FCA28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66500" y1="23250" x2="66500" y2="23250"/>
                          </a14:backgroundRemoval>
                        </a14:imgEffect>
                      </a14:imgLayer>
                    </a14:imgProps>
                  </a:ext>
                  <a:ext uri="{28A0092B-C50C-407E-A947-70E740481C1C}">
                    <a14:useLocalDpi xmlns:a14="http://schemas.microsoft.com/office/drawing/2010/main" val="0"/>
                  </a:ext>
                </a:extLst>
              </a:blip>
              <a:srcRect l="21359" t="16509" r="23049" b="15033"/>
              <a:stretch/>
            </p:blipFill>
            <p:spPr>
              <a:xfrm>
                <a:off x="2081283" y="4402884"/>
                <a:ext cx="1044053" cy="964232"/>
              </a:xfrm>
              <a:prstGeom prst="rect">
                <a:avLst/>
              </a:prstGeom>
            </p:spPr>
          </p:pic>
          <p:sp>
            <p:nvSpPr>
              <p:cNvPr id="67" name="テキスト ボックス 66">
                <a:extLst>
                  <a:ext uri="{FF2B5EF4-FFF2-40B4-BE49-F238E27FC236}">
                    <a16:creationId xmlns:a16="http://schemas.microsoft.com/office/drawing/2014/main" id="{235C4361-D6A8-22A6-CB7E-A0BC46CCB147}"/>
                  </a:ext>
                </a:extLst>
              </p:cNvPr>
              <p:cNvSpPr txBox="1"/>
              <p:nvPr/>
            </p:nvSpPr>
            <p:spPr>
              <a:xfrm>
                <a:off x="2170318" y="4469730"/>
                <a:ext cx="623888" cy="307777"/>
              </a:xfrm>
              <a:prstGeom prst="rect">
                <a:avLst/>
              </a:prstGeom>
              <a:noFill/>
            </p:spPr>
            <p:txBody>
              <a:bodyPr wrap="none" rtlCol="0">
                <a:spAutoFit/>
              </a:bodyPr>
              <a:lstStyle/>
              <a:p>
                <a:r>
                  <a:rPr kumimoji="1" lang="en-US" altLang="ja-JP" sz="1400" dirty="0"/>
                  <a:t>Excel</a:t>
                </a:r>
                <a:endParaRPr kumimoji="1" lang="ja-JP" altLang="en-US" sz="1400" dirty="0"/>
              </a:p>
            </p:txBody>
          </p:sp>
        </p:grpSp>
        <p:grpSp>
          <p:nvGrpSpPr>
            <p:cNvPr id="48" name="グループ化 47">
              <a:extLst>
                <a:ext uri="{FF2B5EF4-FFF2-40B4-BE49-F238E27FC236}">
                  <a16:creationId xmlns:a16="http://schemas.microsoft.com/office/drawing/2014/main" id="{37B396E5-9A58-CCC3-B4F2-009E27BEECAF}"/>
                </a:ext>
              </a:extLst>
            </p:cNvPr>
            <p:cNvGrpSpPr/>
            <p:nvPr/>
          </p:nvGrpSpPr>
          <p:grpSpPr>
            <a:xfrm>
              <a:off x="6799425" y="4362522"/>
              <a:ext cx="2099748" cy="1917473"/>
              <a:chOff x="2081283" y="4402884"/>
              <a:chExt cx="1044053" cy="964232"/>
            </a:xfrm>
          </p:grpSpPr>
          <p:pic>
            <p:nvPicPr>
              <p:cNvPr id="64" name="図 63" descr="アイコン が含まれている画像&#10;&#10;自動的に生成された説明">
                <a:extLst>
                  <a:ext uri="{FF2B5EF4-FFF2-40B4-BE49-F238E27FC236}">
                    <a16:creationId xmlns:a16="http://schemas.microsoft.com/office/drawing/2014/main" id="{2A54E384-EAAE-B59D-2F5D-FEBD3CB2C0E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66500" y1="23250" x2="66500" y2="23250"/>
                          </a14:backgroundRemoval>
                        </a14:imgEffect>
                      </a14:imgLayer>
                    </a14:imgProps>
                  </a:ext>
                  <a:ext uri="{28A0092B-C50C-407E-A947-70E740481C1C}">
                    <a14:useLocalDpi xmlns:a14="http://schemas.microsoft.com/office/drawing/2010/main" val="0"/>
                  </a:ext>
                </a:extLst>
              </a:blip>
              <a:srcRect l="21359" t="16509" r="23049" b="15033"/>
              <a:stretch/>
            </p:blipFill>
            <p:spPr>
              <a:xfrm>
                <a:off x="2081283" y="4402884"/>
                <a:ext cx="1044053" cy="964232"/>
              </a:xfrm>
              <a:prstGeom prst="rect">
                <a:avLst/>
              </a:prstGeom>
            </p:spPr>
          </p:pic>
          <p:sp>
            <p:nvSpPr>
              <p:cNvPr id="65" name="テキスト ボックス 64">
                <a:extLst>
                  <a:ext uri="{FF2B5EF4-FFF2-40B4-BE49-F238E27FC236}">
                    <a16:creationId xmlns:a16="http://schemas.microsoft.com/office/drawing/2014/main" id="{5FA4E8AC-B637-D335-BA2B-10A39F3CF4B6}"/>
                  </a:ext>
                </a:extLst>
              </p:cNvPr>
              <p:cNvSpPr txBox="1"/>
              <p:nvPr/>
            </p:nvSpPr>
            <p:spPr>
              <a:xfrm>
                <a:off x="2374160" y="4586415"/>
                <a:ext cx="364415" cy="154771"/>
              </a:xfrm>
              <a:prstGeom prst="rect">
                <a:avLst/>
              </a:prstGeom>
              <a:noFill/>
            </p:spPr>
            <p:txBody>
              <a:bodyPr wrap="none" rtlCol="0">
                <a:spAutoFit/>
              </a:bodyPr>
              <a:lstStyle/>
              <a:p>
                <a:r>
                  <a:rPr kumimoji="1" lang="en-US" altLang="ja-JP" sz="1400" dirty="0"/>
                  <a:t>R-Pics</a:t>
                </a:r>
                <a:endParaRPr kumimoji="1" lang="ja-JP" altLang="en-US" sz="1400" dirty="0"/>
              </a:p>
            </p:txBody>
          </p:sp>
        </p:grpSp>
        <p:grpSp>
          <p:nvGrpSpPr>
            <p:cNvPr id="49" name="グループ化 48">
              <a:extLst>
                <a:ext uri="{FF2B5EF4-FFF2-40B4-BE49-F238E27FC236}">
                  <a16:creationId xmlns:a16="http://schemas.microsoft.com/office/drawing/2014/main" id="{210FA04A-61B1-43B3-2E15-59B09908647D}"/>
                </a:ext>
              </a:extLst>
            </p:cNvPr>
            <p:cNvGrpSpPr/>
            <p:nvPr/>
          </p:nvGrpSpPr>
          <p:grpSpPr>
            <a:xfrm>
              <a:off x="193935" y="4454197"/>
              <a:ext cx="6847218" cy="2057889"/>
              <a:chOff x="193935" y="4454197"/>
              <a:chExt cx="6847218" cy="2057889"/>
            </a:xfrm>
          </p:grpSpPr>
          <p:pic>
            <p:nvPicPr>
              <p:cNvPr id="50" name="グラフィックス 49" descr="ドキュメント 単色塗りつぶし">
                <a:extLst>
                  <a:ext uri="{FF2B5EF4-FFF2-40B4-BE49-F238E27FC236}">
                    <a16:creationId xmlns:a16="http://schemas.microsoft.com/office/drawing/2014/main" id="{52997A6D-9988-F56C-E2DA-6497CA2F80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92028" y="4454197"/>
                <a:ext cx="791700" cy="791700"/>
              </a:xfrm>
              <a:prstGeom prst="rect">
                <a:avLst/>
              </a:prstGeom>
            </p:spPr>
          </p:pic>
          <p:sp>
            <p:nvSpPr>
              <p:cNvPr id="51" name="テキスト ボックス 50">
                <a:extLst>
                  <a:ext uri="{FF2B5EF4-FFF2-40B4-BE49-F238E27FC236}">
                    <a16:creationId xmlns:a16="http://schemas.microsoft.com/office/drawing/2014/main" id="{F900A3A2-7AC5-F4A2-4D9E-EC6A043FEAB7}"/>
                  </a:ext>
                </a:extLst>
              </p:cNvPr>
              <p:cNvSpPr txBox="1"/>
              <p:nvPr/>
            </p:nvSpPr>
            <p:spPr>
              <a:xfrm>
                <a:off x="2052009" y="4720806"/>
                <a:ext cx="723275" cy="307777"/>
              </a:xfrm>
              <a:prstGeom prst="rect">
                <a:avLst/>
              </a:prstGeom>
              <a:noFill/>
            </p:spPr>
            <p:txBody>
              <a:bodyPr wrap="none" rtlCol="0">
                <a:spAutoFit/>
              </a:bodyPr>
              <a:lstStyle/>
              <a:p>
                <a:r>
                  <a:rPr kumimoji="1" lang="ja-JP" altLang="en-US" sz="1400" dirty="0"/>
                  <a:t>稼働率</a:t>
                </a:r>
              </a:p>
            </p:txBody>
          </p:sp>
          <p:pic>
            <p:nvPicPr>
              <p:cNvPr id="52" name="図 51" descr="建物の間の道路&#10;&#10;低い精度で自動的に生成された説明">
                <a:extLst>
                  <a:ext uri="{FF2B5EF4-FFF2-40B4-BE49-F238E27FC236}">
                    <a16:creationId xmlns:a16="http://schemas.microsoft.com/office/drawing/2014/main" id="{62CACD21-9AE6-9AD2-727D-C806975878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0459" y="5699356"/>
                <a:ext cx="910008" cy="606672"/>
              </a:xfrm>
              <a:prstGeom prst="rect">
                <a:avLst/>
              </a:prstGeom>
            </p:spPr>
          </p:pic>
          <p:pic>
            <p:nvPicPr>
              <p:cNvPr id="53" name="図 52">
                <a:extLst>
                  <a:ext uri="{FF2B5EF4-FFF2-40B4-BE49-F238E27FC236}">
                    <a16:creationId xmlns:a16="http://schemas.microsoft.com/office/drawing/2014/main" id="{C1155E24-00BE-F3AD-54D1-B040F73D4B5E}"/>
                  </a:ext>
                </a:extLst>
              </p:cNvPr>
              <p:cNvPicPr>
                <a:picLocks noChangeAspect="1"/>
              </p:cNvPicPr>
              <p:nvPr/>
            </p:nvPicPr>
            <p:blipFill>
              <a:blip r:embed="rId10"/>
              <a:stretch>
                <a:fillRect/>
              </a:stretch>
            </p:blipFill>
            <p:spPr>
              <a:xfrm>
                <a:off x="193935" y="5688872"/>
                <a:ext cx="1088910" cy="591123"/>
              </a:xfrm>
              <a:prstGeom prst="rect">
                <a:avLst/>
              </a:prstGeom>
            </p:spPr>
          </p:pic>
          <p:sp>
            <p:nvSpPr>
              <p:cNvPr id="54" name="矢印: 環状 53">
                <a:extLst>
                  <a:ext uri="{FF2B5EF4-FFF2-40B4-BE49-F238E27FC236}">
                    <a16:creationId xmlns:a16="http://schemas.microsoft.com/office/drawing/2014/main" id="{69FDAFE4-0BDC-0E13-589C-2F56A983B1F5}"/>
                  </a:ext>
                </a:extLst>
              </p:cNvPr>
              <p:cNvSpPr/>
              <p:nvPr/>
            </p:nvSpPr>
            <p:spPr>
              <a:xfrm>
                <a:off x="1269281" y="5238800"/>
                <a:ext cx="1044053" cy="920903"/>
              </a:xfrm>
              <a:prstGeom prst="circularArrow">
                <a:avLst>
                  <a:gd name="adj1" fmla="val 12500"/>
                  <a:gd name="adj2" fmla="val 905718"/>
                  <a:gd name="adj3" fmla="val 20457681"/>
                  <a:gd name="adj4" fmla="val 10800000"/>
                  <a:gd name="adj5" fmla="val 12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grpSp>
            <p:nvGrpSpPr>
              <p:cNvPr id="55" name="グループ化 54">
                <a:extLst>
                  <a:ext uri="{FF2B5EF4-FFF2-40B4-BE49-F238E27FC236}">
                    <a16:creationId xmlns:a16="http://schemas.microsoft.com/office/drawing/2014/main" id="{2EB08124-B24C-C945-E390-C7EB7F411711}"/>
                  </a:ext>
                </a:extLst>
              </p:cNvPr>
              <p:cNvGrpSpPr/>
              <p:nvPr/>
            </p:nvGrpSpPr>
            <p:grpSpPr>
              <a:xfrm>
                <a:off x="3160596" y="5547854"/>
                <a:ext cx="1591898" cy="964232"/>
                <a:chOff x="2081283" y="4402884"/>
                <a:chExt cx="1591898" cy="964232"/>
              </a:xfrm>
            </p:grpSpPr>
            <p:pic>
              <p:nvPicPr>
                <p:cNvPr id="62" name="図 61" descr="アイコン が含まれている画像&#10;&#10;自動的に生成された説明">
                  <a:extLst>
                    <a:ext uri="{FF2B5EF4-FFF2-40B4-BE49-F238E27FC236}">
                      <a16:creationId xmlns:a16="http://schemas.microsoft.com/office/drawing/2014/main" id="{0FC3E861-E7F7-C6A8-8C26-A9152FEEF65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66500" y1="23250" x2="66500" y2="23250"/>
                            </a14:backgroundRemoval>
                          </a14:imgEffect>
                        </a14:imgLayer>
                      </a14:imgProps>
                    </a:ext>
                    <a:ext uri="{28A0092B-C50C-407E-A947-70E740481C1C}">
                      <a14:useLocalDpi xmlns:a14="http://schemas.microsoft.com/office/drawing/2010/main" val="0"/>
                    </a:ext>
                  </a:extLst>
                </a:blip>
                <a:srcRect l="21359" t="16509" r="23049" b="15033"/>
                <a:stretch/>
              </p:blipFill>
              <p:spPr>
                <a:xfrm>
                  <a:off x="2081283" y="4402884"/>
                  <a:ext cx="1044053" cy="964232"/>
                </a:xfrm>
                <a:prstGeom prst="rect">
                  <a:avLst/>
                </a:prstGeom>
              </p:spPr>
            </p:pic>
            <p:sp>
              <p:nvSpPr>
                <p:cNvPr id="63" name="テキスト ボックス 62">
                  <a:extLst>
                    <a:ext uri="{FF2B5EF4-FFF2-40B4-BE49-F238E27FC236}">
                      <a16:creationId xmlns:a16="http://schemas.microsoft.com/office/drawing/2014/main" id="{D3D4C435-7CE0-6609-EFFA-59D4B11E3572}"/>
                    </a:ext>
                  </a:extLst>
                </p:cNvPr>
                <p:cNvSpPr txBox="1"/>
                <p:nvPr/>
              </p:nvSpPr>
              <p:spPr>
                <a:xfrm>
                  <a:off x="2949906" y="4587550"/>
                  <a:ext cx="723275" cy="307777"/>
                </a:xfrm>
                <a:prstGeom prst="rect">
                  <a:avLst/>
                </a:prstGeom>
                <a:noFill/>
              </p:spPr>
              <p:txBody>
                <a:bodyPr wrap="none" rtlCol="0">
                  <a:spAutoFit/>
                </a:bodyPr>
                <a:lstStyle/>
                <a:p>
                  <a:r>
                    <a:rPr kumimoji="1" lang="ja-JP" altLang="en-US" sz="1400" dirty="0"/>
                    <a:t>労務費</a:t>
                  </a:r>
                </a:p>
              </p:txBody>
            </p:sp>
          </p:grpSp>
          <p:sp>
            <p:nvSpPr>
              <p:cNvPr id="56" name="テキスト ボックス 55">
                <a:extLst>
                  <a:ext uri="{FF2B5EF4-FFF2-40B4-BE49-F238E27FC236}">
                    <a16:creationId xmlns:a16="http://schemas.microsoft.com/office/drawing/2014/main" id="{B8280C6E-0AFF-C857-37E7-234DEEF0897F}"/>
                  </a:ext>
                </a:extLst>
              </p:cNvPr>
              <p:cNvSpPr txBox="1"/>
              <p:nvPr/>
            </p:nvSpPr>
            <p:spPr>
              <a:xfrm>
                <a:off x="325264" y="5313798"/>
                <a:ext cx="543739" cy="307777"/>
              </a:xfrm>
              <a:prstGeom prst="rect">
                <a:avLst/>
              </a:prstGeom>
              <a:noFill/>
            </p:spPr>
            <p:txBody>
              <a:bodyPr wrap="none" rtlCol="0">
                <a:spAutoFit/>
              </a:bodyPr>
              <a:lstStyle/>
              <a:p>
                <a:r>
                  <a:rPr kumimoji="1" lang="ja-JP" altLang="en-US" sz="1400" dirty="0"/>
                  <a:t>工場</a:t>
                </a:r>
              </a:p>
            </p:txBody>
          </p:sp>
          <p:sp>
            <p:nvSpPr>
              <p:cNvPr id="57" name="テキスト ボックス 56">
                <a:extLst>
                  <a:ext uri="{FF2B5EF4-FFF2-40B4-BE49-F238E27FC236}">
                    <a16:creationId xmlns:a16="http://schemas.microsoft.com/office/drawing/2014/main" id="{6BC103D9-6FF7-AAE9-6C07-207C43521E3A}"/>
                  </a:ext>
                </a:extLst>
              </p:cNvPr>
              <p:cNvSpPr txBox="1"/>
              <p:nvPr/>
            </p:nvSpPr>
            <p:spPr>
              <a:xfrm>
                <a:off x="2230331" y="5292098"/>
                <a:ext cx="723275" cy="307777"/>
              </a:xfrm>
              <a:prstGeom prst="rect">
                <a:avLst/>
              </a:prstGeom>
              <a:noFill/>
            </p:spPr>
            <p:txBody>
              <a:bodyPr wrap="none" rtlCol="0">
                <a:spAutoFit/>
              </a:bodyPr>
              <a:lstStyle/>
              <a:p>
                <a:r>
                  <a:rPr lang="ja-JP" altLang="en-US" sz="1400" dirty="0"/>
                  <a:t>総務</a:t>
                </a:r>
                <a:r>
                  <a:rPr kumimoji="1" lang="ja-JP" altLang="en-US" sz="1400" dirty="0"/>
                  <a:t>部</a:t>
                </a:r>
              </a:p>
            </p:txBody>
          </p:sp>
          <p:sp>
            <p:nvSpPr>
              <p:cNvPr id="58" name="矢印: 右 57">
                <a:extLst>
                  <a:ext uri="{FF2B5EF4-FFF2-40B4-BE49-F238E27FC236}">
                    <a16:creationId xmlns:a16="http://schemas.microsoft.com/office/drawing/2014/main" id="{500D0F17-79AF-AF5B-94E2-11C96212FE9F}"/>
                  </a:ext>
                </a:extLst>
              </p:cNvPr>
              <p:cNvSpPr/>
              <p:nvPr/>
            </p:nvSpPr>
            <p:spPr>
              <a:xfrm>
                <a:off x="3107493" y="4581294"/>
                <a:ext cx="1307558" cy="2572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9" name="矢印: 右 58">
                <a:extLst>
                  <a:ext uri="{FF2B5EF4-FFF2-40B4-BE49-F238E27FC236}">
                    <a16:creationId xmlns:a16="http://schemas.microsoft.com/office/drawing/2014/main" id="{D57C10AE-093A-2CC7-415D-11BF08F8567A}"/>
                  </a:ext>
                </a:extLst>
              </p:cNvPr>
              <p:cNvSpPr/>
              <p:nvPr/>
            </p:nvSpPr>
            <p:spPr>
              <a:xfrm rot="19384577">
                <a:off x="3569848" y="4948259"/>
                <a:ext cx="1307558" cy="2572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0" name="矢印: 右 59">
                <a:extLst>
                  <a:ext uri="{FF2B5EF4-FFF2-40B4-BE49-F238E27FC236}">
                    <a16:creationId xmlns:a16="http://schemas.microsoft.com/office/drawing/2014/main" id="{D08ECDE9-0DC9-E481-A216-9C29766CDC1C}"/>
                  </a:ext>
                </a:extLst>
              </p:cNvPr>
              <p:cNvSpPr/>
              <p:nvPr/>
            </p:nvSpPr>
            <p:spPr>
              <a:xfrm>
                <a:off x="5733595" y="4625828"/>
                <a:ext cx="1307558" cy="2572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pic>
            <p:nvPicPr>
              <p:cNvPr id="61" name="図 60" descr="建物の間の道路&#10;&#10;低い精度で自動的に生成された説明">
                <a:extLst>
                  <a:ext uri="{FF2B5EF4-FFF2-40B4-BE49-F238E27FC236}">
                    <a16:creationId xmlns:a16="http://schemas.microsoft.com/office/drawing/2014/main" id="{FAC305FC-92C5-521D-AAA1-FC7A4538A7E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64430" y="4981424"/>
                <a:ext cx="910008" cy="606672"/>
              </a:xfrm>
              <a:prstGeom prst="rect">
                <a:avLst/>
              </a:prstGeom>
            </p:spPr>
          </p:pic>
        </p:grpSp>
      </p:grpSp>
      <p:grpSp>
        <p:nvGrpSpPr>
          <p:cNvPr id="68" name="グループ化 67">
            <a:extLst>
              <a:ext uri="{FF2B5EF4-FFF2-40B4-BE49-F238E27FC236}">
                <a16:creationId xmlns:a16="http://schemas.microsoft.com/office/drawing/2014/main" id="{C44A9D8A-4C90-71CD-D919-6010FA492180}"/>
              </a:ext>
            </a:extLst>
          </p:cNvPr>
          <p:cNvGrpSpPr/>
          <p:nvPr/>
        </p:nvGrpSpPr>
        <p:grpSpPr>
          <a:xfrm>
            <a:off x="546806" y="4478451"/>
            <a:ext cx="5493465" cy="1530146"/>
            <a:chOff x="748665" y="4268348"/>
            <a:chExt cx="8183862" cy="2636034"/>
          </a:xfrm>
        </p:grpSpPr>
        <p:pic>
          <p:nvPicPr>
            <p:cNvPr id="69" name="グラフィックス 68" descr="送電塔 単色塗りつぶし">
              <a:extLst>
                <a:ext uri="{FF2B5EF4-FFF2-40B4-BE49-F238E27FC236}">
                  <a16:creationId xmlns:a16="http://schemas.microsoft.com/office/drawing/2014/main" id="{E7184414-AF7A-CC3B-877D-7913979E268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80842" y="4376588"/>
              <a:ext cx="914400" cy="914400"/>
            </a:xfrm>
            <a:prstGeom prst="rect">
              <a:avLst/>
            </a:prstGeom>
          </p:spPr>
        </p:pic>
        <p:pic>
          <p:nvPicPr>
            <p:cNvPr id="70" name="グラフィックス 69" descr="建設作業員男性 単色塗りつぶし">
              <a:extLst>
                <a:ext uri="{FF2B5EF4-FFF2-40B4-BE49-F238E27FC236}">
                  <a16:creationId xmlns:a16="http://schemas.microsoft.com/office/drawing/2014/main" id="{5B16626A-3D84-AA36-48A6-5A5A6F40050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8868" y="4455485"/>
              <a:ext cx="914400" cy="914400"/>
            </a:xfrm>
            <a:prstGeom prst="rect">
              <a:avLst/>
            </a:prstGeom>
          </p:spPr>
        </p:pic>
        <p:pic>
          <p:nvPicPr>
            <p:cNvPr id="71" name="グラフィックス 70" descr="建設作業員女性 枠線">
              <a:extLst>
                <a:ext uri="{FF2B5EF4-FFF2-40B4-BE49-F238E27FC236}">
                  <a16:creationId xmlns:a16="http://schemas.microsoft.com/office/drawing/2014/main" id="{BCE317CD-8E45-5176-7597-CC36DF8856E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505215" y="4466363"/>
              <a:ext cx="914400" cy="914400"/>
            </a:xfrm>
            <a:prstGeom prst="rect">
              <a:avLst/>
            </a:prstGeom>
          </p:spPr>
        </p:pic>
        <p:pic>
          <p:nvPicPr>
            <p:cNvPr id="72" name="グラフィックス 71" descr="ロボット ハンド 枠線">
              <a:extLst>
                <a:ext uri="{FF2B5EF4-FFF2-40B4-BE49-F238E27FC236}">
                  <a16:creationId xmlns:a16="http://schemas.microsoft.com/office/drawing/2014/main" id="{F1245245-E7DF-50CF-6614-CE2507CB7A4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679736" y="4776716"/>
              <a:ext cx="507578" cy="507578"/>
            </a:xfrm>
            <a:prstGeom prst="rect">
              <a:avLst/>
            </a:prstGeom>
          </p:spPr>
        </p:pic>
        <p:pic>
          <p:nvPicPr>
            <p:cNvPr id="73" name="グラフィックス 72" descr="ロボット ハンド 単色塗りつぶし">
              <a:extLst>
                <a:ext uri="{FF2B5EF4-FFF2-40B4-BE49-F238E27FC236}">
                  <a16:creationId xmlns:a16="http://schemas.microsoft.com/office/drawing/2014/main" id="{3066EBCC-22F4-9CF0-AD96-0AE03C73CF4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754620" y="4268348"/>
              <a:ext cx="1098768" cy="1098768"/>
            </a:xfrm>
            <a:prstGeom prst="rect">
              <a:avLst/>
            </a:prstGeom>
          </p:spPr>
        </p:pic>
        <p:sp>
          <p:nvSpPr>
            <p:cNvPr id="74" name="コンテンツ プレースホルダー 2">
              <a:extLst>
                <a:ext uri="{FF2B5EF4-FFF2-40B4-BE49-F238E27FC236}">
                  <a16:creationId xmlns:a16="http://schemas.microsoft.com/office/drawing/2014/main" id="{13EF6134-AD40-FC88-139D-AEE623EFD146}"/>
                </a:ext>
              </a:extLst>
            </p:cNvPr>
            <p:cNvSpPr txBox="1">
              <a:spLocks/>
            </p:cNvSpPr>
            <p:nvPr/>
          </p:nvSpPr>
          <p:spPr>
            <a:xfrm>
              <a:off x="748665" y="5421139"/>
              <a:ext cx="1969206" cy="914400"/>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200" dirty="0">
                  <a:latin typeface="メイリオ" panose="020B0604030504040204" pitchFamily="50" charset="-128"/>
                  <a:ea typeface="メイリオ" panose="020B0604030504040204" pitchFamily="50" charset="-128"/>
                </a:rPr>
                <a:t>  人基準</a:t>
              </a:r>
              <a:endParaRPr lang="en-US" altLang="ja-JP" sz="1200" dirty="0">
                <a:latin typeface="メイリオ" panose="020B0604030504040204" pitchFamily="50" charset="-128"/>
                <a:ea typeface="メイリオ" panose="020B0604030504040204" pitchFamily="50" charset="-128"/>
              </a:endParaRPr>
            </a:p>
          </p:txBody>
        </p:sp>
        <p:sp>
          <p:nvSpPr>
            <p:cNvPr id="75" name="コンテンツ プレースホルダー 2">
              <a:extLst>
                <a:ext uri="{FF2B5EF4-FFF2-40B4-BE49-F238E27FC236}">
                  <a16:creationId xmlns:a16="http://schemas.microsoft.com/office/drawing/2014/main" id="{5E85B9BB-8D35-1BBD-5111-DB8E25360DDB}"/>
                </a:ext>
              </a:extLst>
            </p:cNvPr>
            <p:cNvSpPr txBox="1">
              <a:spLocks/>
            </p:cNvSpPr>
            <p:nvPr/>
          </p:nvSpPr>
          <p:spPr>
            <a:xfrm>
              <a:off x="3253880" y="5424054"/>
              <a:ext cx="2986230" cy="1480328"/>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200" dirty="0">
                  <a:latin typeface="メイリオ" panose="020B0604030504040204" pitchFamily="50" charset="-128"/>
                  <a:ea typeface="メイリオ" panose="020B0604030504040204" pitchFamily="50" charset="-128"/>
                </a:rPr>
                <a:t>   　設備基準</a:t>
              </a:r>
              <a:endParaRPr lang="en-US" altLang="ja-JP" sz="1200" dirty="0">
                <a:latin typeface="メイリオ" panose="020B0604030504040204" pitchFamily="50" charset="-128"/>
                <a:ea typeface="メイリオ" panose="020B0604030504040204" pitchFamily="50" charset="-128"/>
              </a:endParaRPr>
            </a:p>
          </p:txBody>
        </p:sp>
        <p:sp>
          <p:nvSpPr>
            <p:cNvPr id="76" name="コンテンツ プレースホルダー 2">
              <a:extLst>
                <a:ext uri="{FF2B5EF4-FFF2-40B4-BE49-F238E27FC236}">
                  <a16:creationId xmlns:a16="http://schemas.microsoft.com/office/drawing/2014/main" id="{98BC3D09-E21D-DCEE-2F95-594838CFCEF9}"/>
                </a:ext>
              </a:extLst>
            </p:cNvPr>
            <p:cNvSpPr txBox="1">
              <a:spLocks/>
            </p:cNvSpPr>
            <p:nvPr/>
          </p:nvSpPr>
          <p:spPr>
            <a:xfrm>
              <a:off x="6084273" y="5414335"/>
              <a:ext cx="2848254" cy="914400"/>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200" dirty="0">
                  <a:latin typeface="メイリオ" panose="020B0604030504040204" pitchFamily="50" charset="-128"/>
                  <a:ea typeface="メイリオ" panose="020B0604030504040204" pitchFamily="50" charset="-128"/>
                </a:rPr>
                <a:t>     面積基準</a:t>
              </a:r>
              <a:endParaRPr lang="en-US" altLang="ja-JP" sz="1200" dirty="0">
                <a:latin typeface="メイリオ" panose="020B0604030504040204" pitchFamily="50" charset="-128"/>
                <a:ea typeface="メイリオ" panose="020B0604030504040204" pitchFamily="50" charset="-128"/>
              </a:endParaRPr>
            </a:p>
          </p:txBody>
        </p:sp>
      </p:grpSp>
      <p:sp>
        <p:nvSpPr>
          <p:cNvPr id="79" name="正方形/長方形 78">
            <a:extLst>
              <a:ext uri="{FF2B5EF4-FFF2-40B4-BE49-F238E27FC236}">
                <a16:creationId xmlns:a16="http://schemas.microsoft.com/office/drawing/2014/main" id="{C3781CD0-CB4B-D572-0E1C-A6776D08215F}"/>
              </a:ext>
            </a:extLst>
          </p:cNvPr>
          <p:cNvSpPr/>
          <p:nvPr/>
        </p:nvSpPr>
        <p:spPr>
          <a:xfrm>
            <a:off x="228600" y="1867398"/>
            <a:ext cx="6124074" cy="186228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6C36E44D-6B7F-45E4-7428-3BE4CE3268DB}"/>
              </a:ext>
            </a:extLst>
          </p:cNvPr>
          <p:cNvSpPr txBox="1"/>
          <p:nvPr/>
        </p:nvSpPr>
        <p:spPr>
          <a:xfrm>
            <a:off x="422192" y="1709296"/>
            <a:ext cx="5304779" cy="338554"/>
          </a:xfrm>
          <a:prstGeom prst="rect">
            <a:avLst/>
          </a:prstGeom>
          <a:solidFill>
            <a:schemeClr val="accent6">
              <a:lumMod val="20000"/>
              <a:lumOff val="80000"/>
            </a:schemeClr>
          </a:solidFill>
        </p:spPr>
        <p:txBody>
          <a:bodyPr wrap="square" rtlCol="0">
            <a:spAutoFit/>
          </a:bodyPr>
          <a:lstStyle/>
          <a:p>
            <a:r>
              <a:rPr lang="ja-JP" altLang="en-US" sz="1600" b="1" dirty="0">
                <a:latin typeface="+mn-ea"/>
              </a:rPr>
              <a:t>データ処理工程での課題（収集と入力作業時間の増大）</a:t>
            </a:r>
          </a:p>
        </p:txBody>
      </p:sp>
      <p:sp>
        <p:nvSpPr>
          <p:cNvPr id="83" name="正方形/長方形 82">
            <a:extLst>
              <a:ext uri="{FF2B5EF4-FFF2-40B4-BE49-F238E27FC236}">
                <a16:creationId xmlns:a16="http://schemas.microsoft.com/office/drawing/2014/main" id="{3A296C3B-C257-7B2E-191B-E2415C74EAEA}"/>
              </a:ext>
            </a:extLst>
          </p:cNvPr>
          <p:cNvSpPr/>
          <p:nvPr/>
        </p:nvSpPr>
        <p:spPr>
          <a:xfrm>
            <a:off x="295443" y="4292602"/>
            <a:ext cx="6124074" cy="127655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573809ED-3EFE-47AD-8E62-D094F939D9A7}"/>
              </a:ext>
            </a:extLst>
          </p:cNvPr>
          <p:cNvSpPr txBox="1"/>
          <p:nvPr/>
        </p:nvSpPr>
        <p:spPr>
          <a:xfrm>
            <a:off x="415044" y="4123324"/>
            <a:ext cx="3624988" cy="338554"/>
          </a:xfrm>
          <a:prstGeom prst="rect">
            <a:avLst/>
          </a:prstGeom>
          <a:solidFill>
            <a:schemeClr val="accent6">
              <a:lumMod val="20000"/>
              <a:lumOff val="80000"/>
            </a:schemeClr>
          </a:solidFill>
        </p:spPr>
        <p:txBody>
          <a:bodyPr wrap="square" rtlCol="0">
            <a:spAutoFit/>
          </a:bodyPr>
          <a:lstStyle/>
          <a:p>
            <a:r>
              <a:rPr lang="ja-JP" altLang="en-US" sz="1600" b="1" dirty="0">
                <a:latin typeface="+mn-ea"/>
              </a:rPr>
              <a:t>過剰な配賦基準設定による作業停滞</a:t>
            </a:r>
          </a:p>
        </p:txBody>
      </p:sp>
      <p:sp>
        <p:nvSpPr>
          <p:cNvPr id="84" name="テキスト ボックス 83">
            <a:extLst>
              <a:ext uri="{FF2B5EF4-FFF2-40B4-BE49-F238E27FC236}">
                <a16:creationId xmlns:a16="http://schemas.microsoft.com/office/drawing/2014/main" id="{5EDE97B9-BA98-C3D5-B0E4-D9EDE0C5BCB9}"/>
              </a:ext>
            </a:extLst>
          </p:cNvPr>
          <p:cNvSpPr txBox="1"/>
          <p:nvPr/>
        </p:nvSpPr>
        <p:spPr>
          <a:xfrm>
            <a:off x="6741920" y="780802"/>
            <a:ext cx="5120809" cy="338554"/>
          </a:xfrm>
          <a:prstGeom prst="rect">
            <a:avLst/>
          </a:prstGeom>
          <a:noFill/>
        </p:spPr>
        <p:txBody>
          <a:bodyPr wrap="square" rtlCol="0">
            <a:spAutoFit/>
          </a:bodyPr>
          <a:lstStyle/>
          <a:p>
            <a:r>
              <a:rPr lang="ja-JP" altLang="en-US" sz="1600" b="1" u="sng" dirty="0"/>
              <a:t>改善</a:t>
            </a:r>
            <a:endParaRPr lang="en-US" altLang="ja-JP" sz="1600" b="1" u="sng" dirty="0"/>
          </a:p>
        </p:txBody>
      </p:sp>
      <p:sp>
        <p:nvSpPr>
          <p:cNvPr id="85" name="テキスト ボックス 84">
            <a:extLst>
              <a:ext uri="{FF2B5EF4-FFF2-40B4-BE49-F238E27FC236}">
                <a16:creationId xmlns:a16="http://schemas.microsoft.com/office/drawing/2014/main" id="{F89B1B6D-60CC-54E5-600D-985A37A57E52}"/>
              </a:ext>
            </a:extLst>
          </p:cNvPr>
          <p:cNvSpPr txBox="1"/>
          <p:nvPr/>
        </p:nvSpPr>
        <p:spPr>
          <a:xfrm>
            <a:off x="6831890" y="2539192"/>
            <a:ext cx="5120809" cy="338554"/>
          </a:xfrm>
          <a:prstGeom prst="rect">
            <a:avLst/>
          </a:prstGeom>
          <a:noFill/>
        </p:spPr>
        <p:txBody>
          <a:bodyPr wrap="square" rtlCol="0">
            <a:spAutoFit/>
          </a:bodyPr>
          <a:lstStyle/>
          <a:p>
            <a:r>
              <a:rPr lang="ja-JP" altLang="en-US" sz="1600" b="1" u="sng" dirty="0"/>
              <a:t>結果</a:t>
            </a:r>
            <a:endParaRPr lang="en-US" altLang="ja-JP" sz="1600" b="1" u="sng" dirty="0"/>
          </a:p>
        </p:txBody>
      </p:sp>
    </p:spTree>
    <p:extLst>
      <p:ext uri="{BB962C8B-B14F-4D97-AF65-F5344CB8AC3E}">
        <p14:creationId xmlns:p14="http://schemas.microsoft.com/office/powerpoint/2010/main" val="1950797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4F713-9DF4-9011-364C-3ADB864B01A6}"/>
            </a:ext>
          </a:extLst>
        </p:cNvPr>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B98DE85D-86F5-C7FA-860E-9E3BB1DE056A}"/>
              </a:ext>
            </a:extLst>
          </p:cNvPr>
          <p:cNvSpPr/>
          <p:nvPr/>
        </p:nvSpPr>
        <p:spPr>
          <a:xfrm>
            <a:off x="226751" y="707078"/>
            <a:ext cx="11738498" cy="5556096"/>
          </a:xfrm>
          <a:prstGeom prst="roundRect">
            <a:avLst/>
          </a:prstGeom>
          <a:solidFill>
            <a:schemeClr val="accent4">
              <a:lumMod val="20000"/>
              <a:lumOff val="8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522FA766-2BFB-FC97-87AA-B84FBB7470CA}"/>
              </a:ext>
            </a:extLst>
          </p:cNvPr>
          <p:cNvSpPr txBox="1"/>
          <p:nvPr/>
        </p:nvSpPr>
        <p:spPr>
          <a:xfrm>
            <a:off x="1227259" y="855232"/>
            <a:ext cx="797247" cy="338554"/>
          </a:xfrm>
          <a:prstGeom prst="rect">
            <a:avLst/>
          </a:prstGeom>
          <a:noFill/>
        </p:spPr>
        <p:txBody>
          <a:bodyPr wrap="square">
            <a:spAutoFit/>
          </a:bodyPr>
          <a:lstStyle/>
          <a:p>
            <a:r>
              <a:rPr kumimoji="1" lang="ja-JP" altLang="en-US" sz="1600" b="1" u="sng" dirty="0"/>
              <a:t>現状</a:t>
            </a:r>
            <a:endParaRPr kumimoji="1" lang="en-US" altLang="ja-JP" sz="1600" b="1" u="sng" dirty="0"/>
          </a:p>
        </p:txBody>
      </p:sp>
      <p:sp>
        <p:nvSpPr>
          <p:cNvPr id="3" name="テキスト ボックス 2">
            <a:extLst>
              <a:ext uri="{FF2B5EF4-FFF2-40B4-BE49-F238E27FC236}">
                <a16:creationId xmlns:a16="http://schemas.microsoft.com/office/drawing/2014/main" id="{217D2E84-0D94-1E9F-12DC-2C4B1094A4A1}"/>
              </a:ext>
            </a:extLst>
          </p:cNvPr>
          <p:cNvSpPr txBox="1"/>
          <p:nvPr/>
        </p:nvSpPr>
        <p:spPr>
          <a:xfrm>
            <a:off x="1022622" y="176664"/>
            <a:ext cx="7696257" cy="461665"/>
          </a:xfrm>
          <a:prstGeom prst="rect">
            <a:avLst/>
          </a:prstGeom>
          <a:noFill/>
        </p:spPr>
        <p:txBody>
          <a:bodyPr wrap="square" rtlCol="0">
            <a:spAutoFit/>
          </a:bodyPr>
          <a:lstStyle/>
          <a:p>
            <a:r>
              <a:rPr kumimoji="1" lang="ja-JP" altLang="en-US" sz="2400" dirty="0">
                <a:latin typeface="HGPｺﾞｼｯｸE" panose="020B0900000000000000" pitchFamily="50" charset="-128"/>
                <a:ea typeface="HGPｺﾞｼｯｸE" panose="020B0900000000000000" pitchFamily="50" charset="-128"/>
              </a:rPr>
              <a:t>現状の問題点と改善　～</a:t>
            </a:r>
            <a:r>
              <a:rPr lang="ja-JP" altLang="en-US" sz="2400" b="1" dirty="0">
                <a:latin typeface="+mn-ea"/>
              </a:rPr>
              <a:t>社内情報システム</a:t>
            </a:r>
            <a:endParaRPr lang="ja-JP" altLang="en-US" sz="2400" b="1" dirty="0"/>
          </a:p>
        </p:txBody>
      </p:sp>
      <p:cxnSp>
        <p:nvCxnSpPr>
          <p:cNvPr id="14" name="直線コネクタ 13">
            <a:extLst>
              <a:ext uri="{FF2B5EF4-FFF2-40B4-BE49-F238E27FC236}">
                <a16:creationId xmlns:a16="http://schemas.microsoft.com/office/drawing/2014/main" id="{082F283B-90DC-AA32-1B6A-2C697042EC54}"/>
              </a:ext>
            </a:extLst>
          </p:cNvPr>
          <p:cNvCxnSpPr>
            <a:cxnSpLocks/>
          </p:cNvCxnSpPr>
          <p:nvPr/>
        </p:nvCxnSpPr>
        <p:spPr>
          <a:xfrm>
            <a:off x="8016" y="425508"/>
            <a:ext cx="856035" cy="0"/>
          </a:xfrm>
          <a:prstGeom prst="line">
            <a:avLst/>
          </a:prstGeom>
          <a:ln w="174625"/>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4400C942-389C-094B-C12A-868768110575}"/>
              </a:ext>
            </a:extLst>
          </p:cNvPr>
          <p:cNvSpPr/>
          <p:nvPr/>
        </p:nvSpPr>
        <p:spPr>
          <a:xfrm>
            <a:off x="721895" y="1460438"/>
            <a:ext cx="4379495" cy="4272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02DFDDAB-4F05-1965-921A-4E1A95F0E8B7}"/>
              </a:ext>
            </a:extLst>
          </p:cNvPr>
          <p:cNvSpPr txBox="1"/>
          <p:nvPr/>
        </p:nvSpPr>
        <p:spPr>
          <a:xfrm>
            <a:off x="915488" y="1302335"/>
            <a:ext cx="2465386" cy="338554"/>
          </a:xfrm>
          <a:prstGeom prst="rect">
            <a:avLst/>
          </a:prstGeom>
          <a:solidFill>
            <a:schemeClr val="accent4">
              <a:lumMod val="20000"/>
              <a:lumOff val="80000"/>
            </a:schemeClr>
          </a:solidFill>
        </p:spPr>
        <p:txBody>
          <a:bodyPr wrap="square" rtlCol="0">
            <a:spAutoFit/>
          </a:bodyPr>
          <a:lstStyle/>
          <a:p>
            <a:r>
              <a:rPr lang="ja-JP" altLang="en-US" sz="1600" b="1" dirty="0">
                <a:latin typeface="+mn-ea"/>
              </a:rPr>
              <a:t>社内システムでの課題</a:t>
            </a:r>
          </a:p>
        </p:txBody>
      </p:sp>
      <p:grpSp>
        <p:nvGrpSpPr>
          <p:cNvPr id="44" name="グループ化 43">
            <a:extLst>
              <a:ext uri="{FF2B5EF4-FFF2-40B4-BE49-F238E27FC236}">
                <a16:creationId xmlns:a16="http://schemas.microsoft.com/office/drawing/2014/main" id="{02BEEB60-2C89-966C-DDC3-BA9E9588A728}"/>
              </a:ext>
            </a:extLst>
          </p:cNvPr>
          <p:cNvGrpSpPr/>
          <p:nvPr/>
        </p:nvGrpSpPr>
        <p:grpSpPr>
          <a:xfrm>
            <a:off x="915488" y="2244568"/>
            <a:ext cx="1844480" cy="1737531"/>
            <a:chOff x="1022622" y="2349445"/>
            <a:chExt cx="1844480" cy="1737531"/>
          </a:xfrm>
        </p:grpSpPr>
        <p:pic>
          <p:nvPicPr>
            <p:cNvPr id="37" name="グラフィックス 36" descr="フォルダー 枠線">
              <a:extLst>
                <a:ext uri="{FF2B5EF4-FFF2-40B4-BE49-F238E27FC236}">
                  <a16:creationId xmlns:a16="http://schemas.microsoft.com/office/drawing/2014/main" id="{C26695A4-4037-3B94-2D7B-C0A52B1BF0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7420" y="2349445"/>
              <a:ext cx="914400" cy="914400"/>
            </a:xfrm>
            <a:prstGeom prst="rect">
              <a:avLst/>
            </a:prstGeom>
          </p:spPr>
        </p:pic>
        <p:pic>
          <p:nvPicPr>
            <p:cNvPr id="38" name="グラフィックス 37" descr="フォルダー 単色塗りつぶし">
              <a:extLst>
                <a:ext uri="{FF2B5EF4-FFF2-40B4-BE49-F238E27FC236}">
                  <a16:creationId xmlns:a16="http://schemas.microsoft.com/office/drawing/2014/main" id="{933E2207-C8A7-D520-DA9A-ABC6341AE1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52702" y="3172576"/>
              <a:ext cx="914400" cy="914400"/>
            </a:xfrm>
            <a:prstGeom prst="rect">
              <a:avLst/>
            </a:prstGeom>
          </p:spPr>
        </p:pic>
        <p:sp>
          <p:nvSpPr>
            <p:cNvPr id="39" name="テキスト ボックス 38">
              <a:extLst>
                <a:ext uri="{FF2B5EF4-FFF2-40B4-BE49-F238E27FC236}">
                  <a16:creationId xmlns:a16="http://schemas.microsoft.com/office/drawing/2014/main" id="{A7C7AB6A-7B53-61C5-5B0B-E6F303A10F9E}"/>
                </a:ext>
              </a:extLst>
            </p:cNvPr>
            <p:cNvSpPr txBox="1"/>
            <p:nvPr/>
          </p:nvSpPr>
          <p:spPr>
            <a:xfrm>
              <a:off x="1974657" y="2683235"/>
              <a:ext cx="800219" cy="338554"/>
            </a:xfrm>
            <a:prstGeom prst="rect">
              <a:avLst/>
            </a:prstGeom>
            <a:noFill/>
          </p:spPr>
          <p:txBody>
            <a:bodyPr wrap="none" rtlCol="0">
              <a:spAutoFit/>
            </a:bodyPr>
            <a:lstStyle/>
            <a:p>
              <a:r>
                <a:rPr kumimoji="1" lang="ja-JP" altLang="en-US" sz="1600" dirty="0"/>
                <a:t>最新版</a:t>
              </a:r>
            </a:p>
          </p:txBody>
        </p:sp>
        <p:sp>
          <p:nvSpPr>
            <p:cNvPr id="40" name="テキスト ボックス 39">
              <a:extLst>
                <a:ext uri="{FF2B5EF4-FFF2-40B4-BE49-F238E27FC236}">
                  <a16:creationId xmlns:a16="http://schemas.microsoft.com/office/drawing/2014/main" id="{0A810A98-C3CF-4076-0BDD-6205A8C365D6}"/>
                </a:ext>
              </a:extLst>
            </p:cNvPr>
            <p:cNvSpPr txBox="1"/>
            <p:nvPr/>
          </p:nvSpPr>
          <p:spPr>
            <a:xfrm>
              <a:off x="2207137" y="3500987"/>
              <a:ext cx="389850" cy="338554"/>
            </a:xfrm>
            <a:prstGeom prst="rect">
              <a:avLst/>
            </a:prstGeom>
            <a:noFill/>
          </p:spPr>
          <p:txBody>
            <a:bodyPr wrap="none" rtlCol="0">
              <a:spAutoFit/>
            </a:bodyPr>
            <a:lstStyle/>
            <a:p>
              <a:r>
                <a:rPr kumimoji="1" lang="ja-JP" altLang="en-US" sz="1600" dirty="0">
                  <a:solidFill>
                    <a:schemeClr val="bg1"/>
                  </a:solidFill>
                </a:rPr>
                <a:t>旧</a:t>
              </a:r>
            </a:p>
          </p:txBody>
        </p:sp>
        <p:pic>
          <p:nvPicPr>
            <p:cNvPr id="41" name="グラフィックス 40" descr="紙 単色塗りつぶし">
              <a:extLst>
                <a:ext uri="{FF2B5EF4-FFF2-40B4-BE49-F238E27FC236}">
                  <a16:creationId xmlns:a16="http://schemas.microsoft.com/office/drawing/2014/main" id="{7500BEE8-FB3A-917E-F4AA-0CAC1D17C3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2622" y="3172576"/>
              <a:ext cx="914400" cy="914400"/>
            </a:xfrm>
            <a:prstGeom prst="rect">
              <a:avLst/>
            </a:prstGeom>
          </p:spPr>
        </p:pic>
        <p:pic>
          <p:nvPicPr>
            <p:cNvPr id="42" name="グラフィックス 41" descr="ドキュメント 単色塗りつぶし">
              <a:extLst>
                <a:ext uri="{FF2B5EF4-FFF2-40B4-BE49-F238E27FC236}">
                  <a16:creationId xmlns:a16="http://schemas.microsoft.com/office/drawing/2014/main" id="{C999102A-FA0D-31E2-03B7-296950C9672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4486" y="2424282"/>
              <a:ext cx="770836" cy="770836"/>
            </a:xfrm>
            <a:prstGeom prst="rect">
              <a:avLst/>
            </a:prstGeom>
          </p:spPr>
        </p:pic>
        <p:sp>
          <p:nvSpPr>
            <p:cNvPr id="43" name="テキスト ボックス 42">
              <a:extLst>
                <a:ext uri="{FF2B5EF4-FFF2-40B4-BE49-F238E27FC236}">
                  <a16:creationId xmlns:a16="http://schemas.microsoft.com/office/drawing/2014/main" id="{E0A417F4-58CE-574E-4D9F-A3800D3DBE8F}"/>
                </a:ext>
              </a:extLst>
            </p:cNvPr>
            <p:cNvSpPr txBox="1"/>
            <p:nvPr/>
          </p:nvSpPr>
          <p:spPr>
            <a:xfrm>
              <a:off x="1287127" y="3541999"/>
              <a:ext cx="389850" cy="338554"/>
            </a:xfrm>
            <a:prstGeom prst="rect">
              <a:avLst/>
            </a:prstGeom>
            <a:noFill/>
          </p:spPr>
          <p:txBody>
            <a:bodyPr wrap="none" rtlCol="0">
              <a:spAutoFit/>
            </a:bodyPr>
            <a:lstStyle/>
            <a:p>
              <a:r>
                <a:rPr kumimoji="1" lang="ja-JP" altLang="en-US" sz="1600" dirty="0"/>
                <a:t>旧</a:t>
              </a:r>
            </a:p>
          </p:txBody>
        </p:sp>
      </p:grpSp>
      <p:grpSp>
        <p:nvGrpSpPr>
          <p:cNvPr id="52" name="グループ化 51">
            <a:extLst>
              <a:ext uri="{FF2B5EF4-FFF2-40B4-BE49-F238E27FC236}">
                <a16:creationId xmlns:a16="http://schemas.microsoft.com/office/drawing/2014/main" id="{07D35AEE-CD99-9DDF-5A2C-75CA7E8FC764}"/>
              </a:ext>
            </a:extLst>
          </p:cNvPr>
          <p:cNvGrpSpPr/>
          <p:nvPr/>
        </p:nvGrpSpPr>
        <p:grpSpPr>
          <a:xfrm>
            <a:off x="984367" y="4758133"/>
            <a:ext cx="1809030" cy="924127"/>
            <a:chOff x="1852619" y="5101031"/>
            <a:chExt cx="1809030" cy="924127"/>
          </a:xfrm>
        </p:grpSpPr>
        <p:pic>
          <p:nvPicPr>
            <p:cNvPr id="45" name="グラフィックス 44" descr="ワークフロー 単色塗りつぶし">
              <a:extLst>
                <a:ext uri="{FF2B5EF4-FFF2-40B4-BE49-F238E27FC236}">
                  <a16:creationId xmlns:a16="http://schemas.microsoft.com/office/drawing/2014/main" id="{EEEC506A-A94A-B4D7-48DF-232DEA2EE5A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52619" y="5101031"/>
              <a:ext cx="914400" cy="914400"/>
            </a:xfrm>
            <a:prstGeom prst="rect">
              <a:avLst/>
            </a:prstGeom>
          </p:spPr>
        </p:pic>
        <p:pic>
          <p:nvPicPr>
            <p:cNvPr id="46" name="グラフィックス 45" descr="ワークフロー 枠線">
              <a:extLst>
                <a:ext uri="{FF2B5EF4-FFF2-40B4-BE49-F238E27FC236}">
                  <a16:creationId xmlns:a16="http://schemas.microsoft.com/office/drawing/2014/main" id="{D5CF12BA-1372-B8DB-C9D5-14AC9B22E36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747249" y="5110758"/>
              <a:ext cx="914400" cy="914400"/>
            </a:xfrm>
            <a:prstGeom prst="rect">
              <a:avLst/>
            </a:prstGeom>
          </p:spPr>
        </p:pic>
      </p:grpSp>
      <p:grpSp>
        <p:nvGrpSpPr>
          <p:cNvPr id="51" name="グループ化 50">
            <a:extLst>
              <a:ext uri="{FF2B5EF4-FFF2-40B4-BE49-F238E27FC236}">
                <a16:creationId xmlns:a16="http://schemas.microsoft.com/office/drawing/2014/main" id="{297EBEA8-AD40-763D-A3ED-2DE4C6429519}"/>
              </a:ext>
            </a:extLst>
          </p:cNvPr>
          <p:cNvGrpSpPr/>
          <p:nvPr/>
        </p:nvGrpSpPr>
        <p:grpSpPr>
          <a:xfrm>
            <a:off x="3173205" y="3552394"/>
            <a:ext cx="1720516" cy="1303833"/>
            <a:chOff x="3017874" y="2924697"/>
            <a:chExt cx="2474013" cy="1324747"/>
          </a:xfrm>
        </p:grpSpPr>
        <p:pic>
          <p:nvPicPr>
            <p:cNvPr id="47" name="グラフィックス 46" descr="開いたフォルダー 枠線">
              <a:extLst>
                <a:ext uri="{FF2B5EF4-FFF2-40B4-BE49-F238E27FC236}">
                  <a16:creationId xmlns:a16="http://schemas.microsoft.com/office/drawing/2014/main" id="{B6612CEE-FDFD-2A8F-2BA9-C7826FC7896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17874" y="3298607"/>
              <a:ext cx="914400" cy="914400"/>
            </a:xfrm>
            <a:prstGeom prst="rect">
              <a:avLst/>
            </a:prstGeom>
          </p:spPr>
        </p:pic>
        <p:pic>
          <p:nvPicPr>
            <p:cNvPr id="48" name="グラフィックス 47" descr="フォルダー検索 単色塗りつぶし">
              <a:extLst>
                <a:ext uri="{FF2B5EF4-FFF2-40B4-BE49-F238E27FC236}">
                  <a16:creationId xmlns:a16="http://schemas.microsoft.com/office/drawing/2014/main" id="{7724A7E3-3F5C-068C-6696-4254D2A5087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703242" y="2924697"/>
              <a:ext cx="1010722" cy="1010722"/>
            </a:xfrm>
            <a:prstGeom prst="rect">
              <a:avLst/>
            </a:prstGeom>
          </p:spPr>
        </p:pic>
        <p:pic>
          <p:nvPicPr>
            <p:cNvPr id="49" name="グラフィックス 48" descr="開いたフォルダー 単色塗りつぶし">
              <a:extLst>
                <a:ext uri="{FF2B5EF4-FFF2-40B4-BE49-F238E27FC236}">
                  <a16:creationId xmlns:a16="http://schemas.microsoft.com/office/drawing/2014/main" id="{A01ABB23-C49C-6A4B-4E39-9D612AEB851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577487" y="3335044"/>
              <a:ext cx="914400" cy="914400"/>
            </a:xfrm>
            <a:prstGeom prst="rect">
              <a:avLst/>
            </a:prstGeom>
          </p:spPr>
        </p:pic>
      </p:grpSp>
      <p:sp>
        <p:nvSpPr>
          <p:cNvPr id="53" name="テキスト ボックス 52">
            <a:extLst>
              <a:ext uri="{FF2B5EF4-FFF2-40B4-BE49-F238E27FC236}">
                <a16:creationId xmlns:a16="http://schemas.microsoft.com/office/drawing/2014/main" id="{54BDF00C-93DB-FF27-5180-7D17AFFC823F}"/>
              </a:ext>
            </a:extLst>
          </p:cNvPr>
          <p:cNvSpPr txBox="1"/>
          <p:nvPr/>
        </p:nvSpPr>
        <p:spPr>
          <a:xfrm>
            <a:off x="880666" y="1798833"/>
            <a:ext cx="2030976" cy="584775"/>
          </a:xfrm>
          <a:prstGeom prst="rect">
            <a:avLst/>
          </a:prstGeom>
          <a:noFill/>
        </p:spPr>
        <p:txBody>
          <a:bodyPr wrap="square" rtlCol="0">
            <a:spAutoFit/>
          </a:bodyPr>
          <a:lstStyle/>
          <a:p>
            <a:r>
              <a:rPr lang="ja-JP" altLang="en-US" sz="1600" b="1" dirty="0">
                <a:latin typeface="+mn-ea"/>
              </a:rPr>
              <a:t>電子データと</a:t>
            </a:r>
            <a:endParaRPr lang="en-US" altLang="ja-JP" sz="1600" b="1" dirty="0">
              <a:latin typeface="+mn-ea"/>
            </a:endParaRPr>
          </a:p>
          <a:p>
            <a:r>
              <a:rPr lang="ja-JP" altLang="en-US" sz="1600" b="1" dirty="0">
                <a:latin typeface="+mn-ea"/>
              </a:rPr>
              <a:t>　　紙媒体の併用</a:t>
            </a:r>
          </a:p>
        </p:txBody>
      </p:sp>
      <p:sp>
        <p:nvSpPr>
          <p:cNvPr id="54" name="テキスト ボックス 53">
            <a:extLst>
              <a:ext uri="{FF2B5EF4-FFF2-40B4-BE49-F238E27FC236}">
                <a16:creationId xmlns:a16="http://schemas.microsoft.com/office/drawing/2014/main" id="{B3C04DE8-675B-C7EF-23CB-D961883498D7}"/>
              </a:ext>
            </a:extLst>
          </p:cNvPr>
          <p:cNvSpPr txBox="1"/>
          <p:nvPr/>
        </p:nvSpPr>
        <p:spPr>
          <a:xfrm>
            <a:off x="2959444" y="3103243"/>
            <a:ext cx="2030976" cy="584775"/>
          </a:xfrm>
          <a:prstGeom prst="rect">
            <a:avLst/>
          </a:prstGeom>
          <a:noFill/>
        </p:spPr>
        <p:txBody>
          <a:bodyPr wrap="square" rtlCol="0">
            <a:spAutoFit/>
          </a:bodyPr>
          <a:lstStyle/>
          <a:p>
            <a:r>
              <a:rPr lang="ja-JP" altLang="en-US" sz="1600" b="1" dirty="0">
                <a:latin typeface="+mn-ea"/>
              </a:rPr>
              <a:t>電子データ</a:t>
            </a:r>
            <a:endParaRPr lang="en-US" altLang="ja-JP" sz="1600" b="1" dirty="0">
              <a:latin typeface="+mn-ea"/>
            </a:endParaRPr>
          </a:p>
          <a:p>
            <a:r>
              <a:rPr lang="ja-JP" altLang="en-US" sz="1600" b="1" dirty="0">
                <a:latin typeface="+mn-ea"/>
              </a:rPr>
              <a:t>　保管場所が不明確</a:t>
            </a:r>
          </a:p>
        </p:txBody>
      </p:sp>
      <p:sp>
        <p:nvSpPr>
          <p:cNvPr id="55" name="テキスト ボックス 54">
            <a:extLst>
              <a:ext uri="{FF2B5EF4-FFF2-40B4-BE49-F238E27FC236}">
                <a16:creationId xmlns:a16="http://schemas.microsoft.com/office/drawing/2014/main" id="{D53026EB-A3EC-5A9A-F4D0-705D523D0BDC}"/>
              </a:ext>
            </a:extLst>
          </p:cNvPr>
          <p:cNvSpPr txBox="1"/>
          <p:nvPr/>
        </p:nvSpPr>
        <p:spPr>
          <a:xfrm>
            <a:off x="830080" y="4218310"/>
            <a:ext cx="2030976" cy="584775"/>
          </a:xfrm>
          <a:prstGeom prst="rect">
            <a:avLst/>
          </a:prstGeom>
          <a:noFill/>
        </p:spPr>
        <p:txBody>
          <a:bodyPr wrap="square" rtlCol="0">
            <a:spAutoFit/>
          </a:bodyPr>
          <a:lstStyle/>
          <a:p>
            <a:r>
              <a:rPr lang="ja-JP" altLang="en-US" sz="1600" b="1" dirty="0">
                <a:latin typeface="+mn-ea"/>
              </a:rPr>
              <a:t>ワークフローの</a:t>
            </a:r>
            <a:endParaRPr lang="en-US" altLang="ja-JP" sz="1600" b="1" dirty="0">
              <a:latin typeface="+mn-ea"/>
            </a:endParaRPr>
          </a:p>
          <a:p>
            <a:r>
              <a:rPr lang="ja-JP" altLang="en-US" sz="1600" b="1" dirty="0">
                <a:latin typeface="+mn-ea"/>
              </a:rPr>
              <a:t>重複管理</a:t>
            </a:r>
          </a:p>
        </p:txBody>
      </p:sp>
      <p:sp>
        <p:nvSpPr>
          <p:cNvPr id="56" name="テキスト ボックス 55">
            <a:extLst>
              <a:ext uri="{FF2B5EF4-FFF2-40B4-BE49-F238E27FC236}">
                <a16:creationId xmlns:a16="http://schemas.microsoft.com/office/drawing/2014/main" id="{FB86D12B-6361-2134-C235-19D6B7C19119}"/>
              </a:ext>
            </a:extLst>
          </p:cNvPr>
          <p:cNvSpPr txBox="1"/>
          <p:nvPr/>
        </p:nvSpPr>
        <p:spPr>
          <a:xfrm>
            <a:off x="6829964" y="905699"/>
            <a:ext cx="797247" cy="338554"/>
          </a:xfrm>
          <a:prstGeom prst="rect">
            <a:avLst/>
          </a:prstGeom>
          <a:noFill/>
        </p:spPr>
        <p:txBody>
          <a:bodyPr wrap="square">
            <a:spAutoFit/>
          </a:bodyPr>
          <a:lstStyle/>
          <a:p>
            <a:r>
              <a:rPr kumimoji="1" lang="ja-JP" altLang="en-US" sz="1600" b="1" u="sng" dirty="0"/>
              <a:t>改善</a:t>
            </a:r>
            <a:endParaRPr kumimoji="1" lang="en-US" altLang="ja-JP" sz="1600" b="1" u="sng" dirty="0"/>
          </a:p>
        </p:txBody>
      </p:sp>
      <p:sp>
        <p:nvSpPr>
          <p:cNvPr id="86" name="二等辺三角形 85">
            <a:extLst>
              <a:ext uri="{FF2B5EF4-FFF2-40B4-BE49-F238E27FC236}">
                <a16:creationId xmlns:a16="http://schemas.microsoft.com/office/drawing/2014/main" id="{34C15B69-8DF3-112B-4990-119221C16422}"/>
              </a:ext>
            </a:extLst>
          </p:cNvPr>
          <p:cNvSpPr/>
          <p:nvPr/>
        </p:nvSpPr>
        <p:spPr>
          <a:xfrm rot="5400000">
            <a:off x="4793269" y="3249349"/>
            <a:ext cx="1474982" cy="471554"/>
          </a:xfrm>
          <a:prstGeom prst="triangle">
            <a:avLst>
              <a:gd name="adj" fmla="val 50000"/>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12396B6C-1CFF-3517-9CB1-98291DE7B4FA}"/>
              </a:ext>
            </a:extLst>
          </p:cNvPr>
          <p:cNvSpPr/>
          <p:nvPr/>
        </p:nvSpPr>
        <p:spPr>
          <a:xfrm>
            <a:off x="6145910" y="1720796"/>
            <a:ext cx="4201706" cy="96515"/>
          </a:xfrm>
          <a:prstGeom prst="rect">
            <a:avLst/>
          </a:prstGeom>
          <a:solidFill>
            <a:srgbClr val="FFD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1A6923D4-4161-95EB-843F-57EA807095F4}"/>
              </a:ext>
            </a:extLst>
          </p:cNvPr>
          <p:cNvSpPr txBox="1"/>
          <p:nvPr/>
        </p:nvSpPr>
        <p:spPr>
          <a:xfrm>
            <a:off x="5731257" y="1493382"/>
            <a:ext cx="5025432" cy="369332"/>
          </a:xfrm>
          <a:prstGeom prst="rect">
            <a:avLst/>
          </a:prstGeom>
          <a:noFill/>
        </p:spPr>
        <p:txBody>
          <a:bodyPr wrap="square" rtlCol="0">
            <a:spAutoFit/>
          </a:bodyPr>
          <a:lstStyle/>
          <a:p>
            <a:pPr algn="ctr"/>
            <a:r>
              <a:rPr lang="en-US" altLang="ja-JP" b="1" dirty="0" err="1"/>
              <a:t>Sharepoint</a:t>
            </a:r>
            <a:r>
              <a:rPr lang="ja-JP" altLang="en-US" b="1" dirty="0"/>
              <a:t>を</a:t>
            </a:r>
            <a:r>
              <a:rPr lang="en-US" altLang="ja-JP" b="1" dirty="0"/>
              <a:t>portal</a:t>
            </a:r>
            <a:r>
              <a:rPr lang="ja-JP" altLang="en-US" b="1" dirty="0"/>
              <a:t>サイトとして導入</a:t>
            </a:r>
            <a:endParaRPr kumimoji="1" lang="ja-JP" altLang="en-US" b="1" dirty="0"/>
          </a:p>
        </p:txBody>
      </p:sp>
      <p:sp>
        <p:nvSpPr>
          <p:cNvPr id="59" name="テキスト ボックス 58">
            <a:extLst>
              <a:ext uri="{FF2B5EF4-FFF2-40B4-BE49-F238E27FC236}">
                <a16:creationId xmlns:a16="http://schemas.microsoft.com/office/drawing/2014/main" id="{6B8A2B2A-99F0-E331-F2C3-7384D81422F7}"/>
              </a:ext>
            </a:extLst>
          </p:cNvPr>
          <p:cNvSpPr txBox="1"/>
          <p:nvPr/>
        </p:nvSpPr>
        <p:spPr>
          <a:xfrm>
            <a:off x="6347212" y="1915449"/>
            <a:ext cx="5933705" cy="584775"/>
          </a:xfrm>
          <a:prstGeom prst="rect">
            <a:avLst/>
          </a:prstGeom>
          <a:noFill/>
        </p:spPr>
        <p:txBody>
          <a:bodyPr wrap="square" rtlCol="0">
            <a:spAutoFit/>
          </a:bodyPr>
          <a:lstStyle/>
          <a:p>
            <a:r>
              <a:rPr lang="ja-JP" altLang="en-US" sz="1600" b="1" dirty="0">
                <a:solidFill>
                  <a:srgbClr val="FFD13F"/>
                </a:solidFill>
              </a:rPr>
              <a:t>★</a:t>
            </a:r>
            <a:r>
              <a:rPr lang="ja-JP" altLang="en-US" sz="1600" b="1" dirty="0"/>
              <a:t>文書管理の見直し</a:t>
            </a:r>
            <a:endParaRPr lang="en-US" altLang="ja-JP" sz="1600" b="1" dirty="0"/>
          </a:p>
          <a:p>
            <a:r>
              <a:rPr lang="ja-JP" altLang="en-US" sz="1600" b="1" dirty="0">
                <a:solidFill>
                  <a:srgbClr val="FFD13F"/>
                </a:solidFill>
              </a:rPr>
              <a:t>★</a:t>
            </a:r>
            <a:r>
              <a:rPr lang="ja-JP" altLang="en-US" sz="1600" b="1" dirty="0"/>
              <a:t>ワークフローの見直し</a:t>
            </a:r>
            <a:endParaRPr lang="en-US" altLang="ja-JP" sz="1600" b="1" dirty="0"/>
          </a:p>
        </p:txBody>
      </p:sp>
      <p:sp>
        <p:nvSpPr>
          <p:cNvPr id="61" name="テキスト ボックス 60">
            <a:extLst>
              <a:ext uri="{FF2B5EF4-FFF2-40B4-BE49-F238E27FC236}">
                <a16:creationId xmlns:a16="http://schemas.microsoft.com/office/drawing/2014/main" id="{95E52925-283E-11AB-EBD8-B4CAE51B695A}"/>
              </a:ext>
            </a:extLst>
          </p:cNvPr>
          <p:cNvSpPr txBox="1"/>
          <p:nvPr/>
        </p:nvSpPr>
        <p:spPr>
          <a:xfrm>
            <a:off x="6829964" y="2606355"/>
            <a:ext cx="1888915" cy="338554"/>
          </a:xfrm>
          <a:prstGeom prst="rect">
            <a:avLst/>
          </a:prstGeom>
          <a:noFill/>
        </p:spPr>
        <p:txBody>
          <a:bodyPr wrap="square" rtlCol="0">
            <a:spAutoFit/>
          </a:bodyPr>
          <a:lstStyle/>
          <a:p>
            <a:r>
              <a:rPr lang="ja-JP" altLang="en-US" sz="1600" b="1" u="sng" dirty="0"/>
              <a:t>結果</a:t>
            </a:r>
            <a:endParaRPr lang="en-US" altLang="ja-JP" sz="1600" b="1" u="sng" dirty="0"/>
          </a:p>
        </p:txBody>
      </p:sp>
      <p:sp>
        <p:nvSpPr>
          <p:cNvPr id="77" name="テキスト ボックス 76">
            <a:extLst>
              <a:ext uri="{FF2B5EF4-FFF2-40B4-BE49-F238E27FC236}">
                <a16:creationId xmlns:a16="http://schemas.microsoft.com/office/drawing/2014/main" id="{E2322C2B-4DA8-81E1-18EE-F6F2FD131CC7}"/>
              </a:ext>
            </a:extLst>
          </p:cNvPr>
          <p:cNvSpPr txBox="1"/>
          <p:nvPr/>
        </p:nvSpPr>
        <p:spPr>
          <a:xfrm>
            <a:off x="6322809" y="2986418"/>
            <a:ext cx="5131650" cy="276999"/>
          </a:xfrm>
          <a:prstGeom prst="rect">
            <a:avLst/>
          </a:prstGeom>
          <a:noFill/>
        </p:spPr>
        <p:txBody>
          <a:bodyPr wrap="square">
            <a:spAutoFit/>
          </a:bodyPr>
          <a:lstStyle/>
          <a:p>
            <a:r>
              <a:rPr lang="ja-JP" altLang="en-US" sz="1200" dirty="0"/>
              <a:t>最新版が即確認可能　　　　　検索性向上　　　　　手続きの簡素化　　　　　　</a:t>
            </a:r>
            <a:endParaRPr lang="en-US" altLang="ja-JP" sz="1200" dirty="0"/>
          </a:p>
        </p:txBody>
      </p:sp>
      <p:grpSp>
        <p:nvGrpSpPr>
          <p:cNvPr id="78" name="グループ化 77">
            <a:extLst>
              <a:ext uri="{FF2B5EF4-FFF2-40B4-BE49-F238E27FC236}">
                <a16:creationId xmlns:a16="http://schemas.microsoft.com/office/drawing/2014/main" id="{94951CC9-7FBF-747C-0EC1-D73D35DC19FA}"/>
              </a:ext>
            </a:extLst>
          </p:cNvPr>
          <p:cNvGrpSpPr/>
          <p:nvPr/>
        </p:nvGrpSpPr>
        <p:grpSpPr>
          <a:xfrm>
            <a:off x="6790544" y="3450969"/>
            <a:ext cx="850331" cy="598895"/>
            <a:chOff x="952648" y="4719406"/>
            <a:chExt cx="1360822" cy="958438"/>
          </a:xfrm>
        </p:grpSpPr>
        <p:pic>
          <p:nvPicPr>
            <p:cNvPr id="82" name="グラフィックス 81" descr="新規 枠線">
              <a:extLst>
                <a:ext uri="{FF2B5EF4-FFF2-40B4-BE49-F238E27FC236}">
                  <a16:creationId xmlns:a16="http://schemas.microsoft.com/office/drawing/2014/main" id="{3C2F5777-3B9B-12C4-6B4B-559F7A9BC30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750989" y="4719406"/>
              <a:ext cx="562481" cy="562481"/>
            </a:xfrm>
            <a:prstGeom prst="rect">
              <a:avLst/>
            </a:prstGeom>
          </p:spPr>
        </p:pic>
        <p:pic>
          <p:nvPicPr>
            <p:cNvPr id="83" name="グラフィックス 82" descr="ドキュメント 枠線">
              <a:extLst>
                <a:ext uri="{FF2B5EF4-FFF2-40B4-BE49-F238E27FC236}">
                  <a16:creationId xmlns:a16="http://schemas.microsoft.com/office/drawing/2014/main" id="{1834B625-C43C-5BC8-B4A7-F90EBD0812C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52648" y="4763444"/>
              <a:ext cx="914400" cy="914400"/>
            </a:xfrm>
            <a:prstGeom prst="rect">
              <a:avLst/>
            </a:prstGeom>
          </p:spPr>
        </p:pic>
      </p:grpSp>
      <p:pic>
        <p:nvPicPr>
          <p:cNvPr id="79" name="グラフィックス 78" descr="フォルダー検索 枠線">
            <a:extLst>
              <a:ext uri="{FF2B5EF4-FFF2-40B4-BE49-F238E27FC236}">
                <a16:creationId xmlns:a16="http://schemas.microsoft.com/office/drawing/2014/main" id="{97C3A73B-9E7C-6E4C-EC12-CED60E889A1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8574798" y="3234855"/>
            <a:ext cx="821862" cy="821862"/>
          </a:xfrm>
          <a:prstGeom prst="rect">
            <a:avLst/>
          </a:prstGeom>
        </p:spPr>
      </p:pic>
      <p:sp>
        <p:nvSpPr>
          <p:cNvPr id="88" name="テキスト ボックス 87">
            <a:extLst>
              <a:ext uri="{FF2B5EF4-FFF2-40B4-BE49-F238E27FC236}">
                <a16:creationId xmlns:a16="http://schemas.microsoft.com/office/drawing/2014/main" id="{E2EB501F-0947-293E-3BB2-F86116267C65}"/>
              </a:ext>
            </a:extLst>
          </p:cNvPr>
          <p:cNvSpPr txBox="1"/>
          <p:nvPr/>
        </p:nvSpPr>
        <p:spPr>
          <a:xfrm>
            <a:off x="7525086" y="4999223"/>
            <a:ext cx="1437773" cy="830997"/>
          </a:xfrm>
          <a:prstGeom prst="rect">
            <a:avLst/>
          </a:prstGeom>
          <a:noFill/>
        </p:spPr>
        <p:txBody>
          <a:bodyPr wrap="square">
            <a:spAutoFit/>
          </a:bodyPr>
          <a:lstStyle/>
          <a:p>
            <a:r>
              <a:rPr lang="ja-JP" altLang="en-US" sz="1600" b="1" dirty="0"/>
              <a:t>管理工数</a:t>
            </a:r>
            <a:endParaRPr lang="en-US" altLang="ja-JP" sz="1600" b="1" dirty="0"/>
          </a:p>
          <a:p>
            <a:r>
              <a:rPr lang="ja-JP" altLang="en-US" sz="1600" b="1" dirty="0"/>
              <a:t>運用工数</a:t>
            </a:r>
            <a:endParaRPr lang="en-US" altLang="ja-JP" sz="1600" b="1" dirty="0"/>
          </a:p>
          <a:p>
            <a:r>
              <a:rPr lang="ja-JP" altLang="en-US" sz="1600" b="1" dirty="0"/>
              <a:t>　　　の削減　　　　　　</a:t>
            </a:r>
            <a:endParaRPr lang="en-US" altLang="ja-JP" sz="1600" dirty="0"/>
          </a:p>
        </p:txBody>
      </p:sp>
      <p:pic>
        <p:nvPicPr>
          <p:cNvPr id="89" name="グラフィックス 88" descr="コンピューター 枠線">
            <a:extLst>
              <a:ext uri="{FF2B5EF4-FFF2-40B4-BE49-F238E27FC236}">
                <a16:creationId xmlns:a16="http://schemas.microsoft.com/office/drawing/2014/main" id="{2351D49E-D6B8-CE74-9140-1DE0156E476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201483" y="4567516"/>
            <a:ext cx="1594203" cy="1594203"/>
          </a:xfrm>
          <a:prstGeom prst="rect">
            <a:avLst/>
          </a:prstGeom>
        </p:spPr>
      </p:pic>
      <p:pic>
        <p:nvPicPr>
          <p:cNvPr id="90" name="グラフィックス 89" descr="ワークフロー 枠線">
            <a:extLst>
              <a:ext uri="{FF2B5EF4-FFF2-40B4-BE49-F238E27FC236}">
                <a16:creationId xmlns:a16="http://schemas.microsoft.com/office/drawing/2014/main" id="{110E8481-22EC-DDB3-545A-F408A4D07C8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0372204" y="3265286"/>
            <a:ext cx="719121" cy="719121"/>
          </a:xfrm>
          <a:prstGeom prst="rect">
            <a:avLst/>
          </a:prstGeom>
        </p:spPr>
      </p:pic>
      <p:sp>
        <p:nvSpPr>
          <p:cNvPr id="91" name="テキスト ボックス 90">
            <a:extLst>
              <a:ext uri="{FF2B5EF4-FFF2-40B4-BE49-F238E27FC236}">
                <a16:creationId xmlns:a16="http://schemas.microsoft.com/office/drawing/2014/main" id="{52D65D37-CAE0-FAA7-79C2-E66178FBF7F3}"/>
              </a:ext>
            </a:extLst>
          </p:cNvPr>
          <p:cNvSpPr txBox="1"/>
          <p:nvPr/>
        </p:nvSpPr>
        <p:spPr>
          <a:xfrm>
            <a:off x="10731764" y="3605175"/>
            <a:ext cx="447576" cy="276999"/>
          </a:xfrm>
          <a:prstGeom prst="rect">
            <a:avLst/>
          </a:prstGeom>
          <a:noFill/>
        </p:spPr>
        <p:txBody>
          <a:bodyPr wrap="square" rtlCol="0">
            <a:spAutoFit/>
          </a:bodyPr>
          <a:lstStyle/>
          <a:p>
            <a:r>
              <a:rPr kumimoji="1" lang="ja-JP" altLang="en-US" sz="1200" b="1" dirty="0"/>
              <a:t>✘</a:t>
            </a:r>
          </a:p>
        </p:txBody>
      </p:sp>
      <p:sp>
        <p:nvSpPr>
          <p:cNvPr id="92" name="二等辺三角形 91">
            <a:extLst>
              <a:ext uri="{FF2B5EF4-FFF2-40B4-BE49-F238E27FC236}">
                <a16:creationId xmlns:a16="http://schemas.microsoft.com/office/drawing/2014/main" id="{C048A1DB-3768-88EA-EB2A-0E9270C189F8}"/>
              </a:ext>
            </a:extLst>
          </p:cNvPr>
          <p:cNvSpPr/>
          <p:nvPr/>
        </p:nvSpPr>
        <p:spPr>
          <a:xfrm rot="10800000">
            <a:off x="8151143" y="4196169"/>
            <a:ext cx="1474982" cy="471554"/>
          </a:xfrm>
          <a:prstGeom prst="triangle">
            <a:avLst>
              <a:gd name="adj" fmla="val 50000"/>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13270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96403FF5-9ACC-C712-F36F-20B2507F6D14}"/>
              </a:ext>
            </a:extLst>
          </p:cNvPr>
          <p:cNvGrpSpPr/>
          <p:nvPr/>
        </p:nvGrpSpPr>
        <p:grpSpPr>
          <a:xfrm>
            <a:off x="0" y="198168"/>
            <a:ext cx="7265959" cy="400110"/>
            <a:chOff x="-19456" y="423593"/>
            <a:chExt cx="7265959" cy="400110"/>
          </a:xfrm>
        </p:grpSpPr>
        <p:sp>
          <p:nvSpPr>
            <p:cNvPr id="4" name="テキスト ボックス 3">
              <a:extLst>
                <a:ext uri="{FF2B5EF4-FFF2-40B4-BE49-F238E27FC236}">
                  <a16:creationId xmlns:a16="http://schemas.microsoft.com/office/drawing/2014/main" id="{5B57DC62-A214-3493-7127-9D3E903C0585}"/>
                </a:ext>
              </a:extLst>
            </p:cNvPr>
            <p:cNvSpPr txBox="1"/>
            <p:nvPr/>
          </p:nvSpPr>
          <p:spPr>
            <a:xfrm>
              <a:off x="836579" y="423593"/>
              <a:ext cx="6409924" cy="400110"/>
            </a:xfrm>
            <a:prstGeom prst="rect">
              <a:avLst/>
            </a:prstGeom>
            <a:noFill/>
          </p:spPr>
          <p:txBody>
            <a:bodyPr wrap="square" rtlCol="0">
              <a:spAutoFit/>
            </a:bodyPr>
            <a:lstStyle/>
            <a:p>
              <a:r>
                <a:rPr kumimoji="1" lang="ja-JP" altLang="en-US" sz="2000" dirty="0">
                  <a:latin typeface="HGPｺﾞｼｯｸE" panose="020B0900000000000000" pitchFamily="50" charset="-128"/>
                  <a:ea typeface="HGPｺﾞｼｯｸE" panose="020B0900000000000000" pitchFamily="50" charset="-128"/>
                </a:rPr>
                <a:t>今後の取り組み・統括</a:t>
              </a:r>
            </a:p>
          </p:txBody>
        </p:sp>
        <p:cxnSp>
          <p:nvCxnSpPr>
            <p:cNvPr id="5" name="直線コネクタ 4">
              <a:extLst>
                <a:ext uri="{FF2B5EF4-FFF2-40B4-BE49-F238E27FC236}">
                  <a16:creationId xmlns:a16="http://schemas.microsoft.com/office/drawing/2014/main" id="{6EB28732-059E-9D2C-A8DB-8F40B2721FCF}"/>
                </a:ext>
              </a:extLst>
            </p:cNvPr>
            <p:cNvCxnSpPr>
              <a:cxnSpLocks/>
            </p:cNvCxnSpPr>
            <p:nvPr/>
          </p:nvCxnSpPr>
          <p:spPr>
            <a:xfrm>
              <a:off x="-19456" y="630885"/>
              <a:ext cx="856035" cy="0"/>
            </a:xfrm>
            <a:prstGeom prst="line">
              <a:avLst/>
            </a:prstGeom>
            <a:ln w="174625"/>
          </p:spPr>
          <p:style>
            <a:lnRef idx="1">
              <a:schemeClr val="accent1"/>
            </a:lnRef>
            <a:fillRef idx="0">
              <a:schemeClr val="accent1"/>
            </a:fillRef>
            <a:effectRef idx="0">
              <a:schemeClr val="accent1"/>
            </a:effectRef>
            <a:fontRef idx="minor">
              <a:schemeClr val="tx1"/>
            </a:fontRef>
          </p:style>
        </p:cxnSp>
      </p:grpSp>
      <p:grpSp>
        <p:nvGrpSpPr>
          <p:cNvPr id="10" name="グループ化 9">
            <a:extLst>
              <a:ext uri="{FF2B5EF4-FFF2-40B4-BE49-F238E27FC236}">
                <a16:creationId xmlns:a16="http://schemas.microsoft.com/office/drawing/2014/main" id="{BC695F7C-DC08-B6CE-9A72-6655A027AFD8}"/>
              </a:ext>
            </a:extLst>
          </p:cNvPr>
          <p:cNvGrpSpPr/>
          <p:nvPr/>
        </p:nvGrpSpPr>
        <p:grpSpPr>
          <a:xfrm>
            <a:off x="635267" y="888839"/>
            <a:ext cx="11091889" cy="3397376"/>
            <a:chOff x="616016" y="1110361"/>
            <a:chExt cx="11091889" cy="3397376"/>
          </a:xfrm>
        </p:grpSpPr>
        <p:sp>
          <p:nvSpPr>
            <p:cNvPr id="6" name="テキスト ボックス 5">
              <a:extLst>
                <a:ext uri="{FF2B5EF4-FFF2-40B4-BE49-F238E27FC236}">
                  <a16:creationId xmlns:a16="http://schemas.microsoft.com/office/drawing/2014/main" id="{EA1AE7C2-A090-8B21-D9B3-11985B346A15}"/>
                </a:ext>
              </a:extLst>
            </p:cNvPr>
            <p:cNvSpPr txBox="1"/>
            <p:nvPr/>
          </p:nvSpPr>
          <p:spPr>
            <a:xfrm>
              <a:off x="616016" y="1110361"/>
              <a:ext cx="2589196" cy="369332"/>
            </a:xfrm>
            <a:prstGeom prst="rect">
              <a:avLst/>
            </a:prstGeom>
            <a:noFill/>
          </p:spPr>
          <p:txBody>
            <a:bodyPr wrap="square" rtlCol="0">
              <a:spAutoFit/>
            </a:bodyPr>
            <a:lstStyle/>
            <a:p>
              <a:r>
                <a:rPr kumimoji="1" lang="en-US" altLang="ja-JP" b="1" dirty="0">
                  <a:solidFill>
                    <a:schemeClr val="accent6">
                      <a:lumMod val="75000"/>
                    </a:schemeClr>
                  </a:solidFill>
                </a:rPr>
                <a:t>【</a:t>
              </a:r>
              <a:r>
                <a:rPr kumimoji="1" lang="ja-JP" altLang="en-US" b="1" dirty="0">
                  <a:solidFill>
                    <a:schemeClr val="accent6">
                      <a:lumMod val="75000"/>
                    </a:schemeClr>
                  </a:solidFill>
                </a:rPr>
                <a:t>生産工程原価管理</a:t>
              </a:r>
              <a:r>
                <a:rPr kumimoji="1" lang="en-US" altLang="ja-JP" b="1" dirty="0">
                  <a:solidFill>
                    <a:schemeClr val="accent6">
                      <a:lumMod val="75000"/>
                    </a:schemeClr>
                  </a:solidFill>
                </a:rPr>
                <a:t>】</a:t>
              </a:r>
            </a:p>
          </p:txBody>
        </p:sp>
        <p:sp>
          <p:nvSpPr>
            <p:cNvPr id="7" name="Rectangle 1">
              <a:extLst>
                <a:ext uri="{FF2B5EF4-FFF2-40B4-BE49-F238E27FC236}">
                  <a16:creationId xmlns:a16="http://schemas.microsoft.com/office/drawing/2014/main" id="{70A858CB-16FA-0053-AF56-BDA17E091DA8}"/>
                </a:ext>
              </a:extLst>
            </p:cNvPr>
            <p:cNvSpPr>
              <a:spLocks noChangeArrowheads="1"/>
            </p:cNvSpPr>
            <p:nvPr/>
          </p:nvSpPr>
          <p:spPr bwMode="auto">
            <a:xfrm>
              <a:off x="1135780" y="1905668"/>
              <a:ext cx="105721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ja-JP" altLang="en-US" sz="1800" b="1" i="0" u="none" strike="noStrike" cap="none" normalizeH="0" baseline="0" dirty="0">
                  <a:ln>
                    <a:noFill/>
                  </a:ln>
                  <a:solidFill>
                    <a:schemeClr val="tx1"/>
                  </a:solidFill>
                  <a:effectLst/>
                  <a:latin typeface="+mn-ea"/>
                </a:rPr>
                <a:t>・</a:t>
              </a:r>
              <a:r>
                <a:rPr kumimoji="0" lang="ja-JP" altLang="ja-JP" sz="1800" b="1" i="0" u="none" strike="noStrike" cap="none" normalizeH="0" baseline="0" dirty="0">
                  <a:ln>
                    <a:noFill/>
                  </a:ln>
                  <a:solidFill>
                    <a:schemeClr val="tx1"/>
                  </a:solidFill>
                  <a:effectLst/>
                  <a:latin typeface="+mn-ea"/>
                </a:rPr>
                <a:t>チャージ計算の作業マニュアル化と社内展開が必要</a:t>
              </a:r>
            </a:p>
            <a:p>
              <a:pPr lvl="0" eaLnBrk="0" fontAlgn="base" hangingPunct="0">
                <a:spcBef>
                  <a:spcPct val="0"/>
                </a:spcBef>
                <a:spcAft>
                  <a:spcPct val="0"/>
                </a:spcAft>
              </a:pPr>
              <a:r>
                <a:rPr kumimoji="0" lang="ja-JP" altLang="en-US" sz="1800" b="1" i="0" u="none" strike="noStrike" cap="none" normalizeH="0" baseline="0" dirty="0">
                  <a:ln>
                    <a:noFill/>
                  </a:ln>
                  <a:solidFill>
                    <a:schemeClr val="tx1"/>
                  </a:solidFill>
                  <a:effectLst/>
                  <a:latin typeface="+mn-ea"/>
                </a:rPr>
                <a:t>・</a:t>
              </a:r>
              <a:r>
                <a:rPr kumimoji="0" lang="ja-JP" altLang="en-US" b="1" dirty="0">
                  <a:latin typeface="+mn-ea"/>
                </a:rPr>
                <a:t>現状は人と設備のチャージを一括で計算しているが、今回の取組みを参考にバージョンアップし、</a:t>
              </a:r>
              <a:endParaRPr kumimoji="0" lang="en-US" altLang="ja-JP" b="1" dirty="0">
                <a:latin typeface="+mn-ea"/>
              </a:endParaRPr>
            </a:p>
            <a:p>
              <a:pPr lvl="0" eaLnBrk="0" fontAlgn="base" hangingPunct="0">
                <a:spcBef>
                  <a:spcPct val="0"/>
                </a:spcBef>
                <a:spcAft>
                  <a:spcPct val="0"/>
                </a:spcAft>
              </a:pPr>
              <a:r>
                <a:rPr kumimoji="0" lang="ja-JP" altLang="en-US" b="1">
                  <a:latin typeface="+mn-ea"/>
                </a:rPr>
                <a:t>　人</a:t>
              </a:r>
              <a:r>
                <a:rPr kumimoji="0" lang="ja-JP" altLang="en-US" b="1" dirty="0">
                  <a:latin typeface="+mn-ea"/>
                </a:rPr>
                <a:t>と設備のチャージを別々に計算</a:t>
              </a:r>
              <a:r>
                <a:rPr kumimoji="0" lang="ja-JP" altLang="en-US" b="1">
                  <a:latin typeface="+mn-ea"/>
                </a:rPr>
                <a:t>できるよう</a:t>
              </a:r>
              <a:r>
                <a:rPr kumimoji="0" lang="ja-JP" altLang="ja-JP" sz="1800" b="1" i="0" u="none" strike="noStrike" cap="none" normalizeH="0" baseline="0">
                  <a:ln>
                    <a:noFill/>
                  </a:ln>
                  <a:solidFill>
                    <a:schemeClr val="tx1"/>
                  </a:solidFill>
                  <a:effectLst/>
                  <a:latin typeface="+mn-ea"/>
                </a:rPr>
                <a:t>現場</a:t>
              </a:r>
              <a:r>
                <a:rPr kumimoji="0" lang="ja-JP" altLang="ja-JP" sz="1800" b="1" i="0" u="none" strike="noStrike" cap="none" normalizeH="0" baseline="0" dirty="0">
                  <a:ln>
                    <a:noFill/>
                  </a:ln>
                  <a:solidFill>
                    <a:schemeClr val="tx1"/>
                  </a:solidFill>
                  <a:effectLst/>
                  <a:latin typeface="+mn-ea"/>
                </a:rPr>
                <a:t>改善・生産性向上につなげ</a:t>
              </a:r>
              <a:r>
                <a:rPr kumimoji="0" lang="ja-JP" altLang="en-US" sz="1800" b="1" i="0" u="none" strike="noStrike" cap="none" normalizeH="0" baseline="0" dirty="0">
                  <a:ln>
                    <a:noFill/>
                  </a:ln>
                  <a:solidFill>
                    <a:schemeClr val="tx1"/>
                  </a:solidFill>
                  <a:effectLst/>
                  <a:latin typeface="+mn-ea"/>
                </a:rPr>
                <a:t>ていく</a:t>
              </a:r>
              <a:endParaRPr kumimoji="0" lang="ja-JP" altLang="ja-JP" sz="1800" b="1" i="0" u="none" strike="noStrike" cap="none" normalizeH="0" baseline="0" dirty="0">
                <a:ln>
                  <a:noFill/>
                </a:ln>
                <a:solidFill>
                  <a:schemeClr val="tx1"/>
                </a:solidFill>
                <a:effectLst/>
                <a:latin typeface="+mn-ea"/>
              </a:endParaRPr>
            </a:p>
          </p:txBody>
        </p:sp>
        <p:sp>
          <p:nvSpPr>
            <p:cNvPr id="8" name="テキスト ボックス 7">
              <a:extLst>
                <a:ext uri="{FF2B5EF4-FFF2-40B4-BE49-F238E27FC236}">
                  <a16:creationId xmlns:a16="http://schemas.microsoft.com/office/drawing/2014/main" id="{608D67E1-EF02-B1BE-0BE0-23A6A8EE7B32}"/>
                </a:ext>
              </a:extLst>
            </p:cNvPr>
            <p:cNvSpPr txBox="1"/>
            <p:nvPr/>
          </p:nvSpPr>
          <p:spPr>
            <a:xfrm>
              <a:off x="616016" y="3254972"/>
              <a:ext cx="2589196" cy="369332"/>
            </a:xfrm>
            <a:prstGeom prst="rect">
              <a:avLst/>
            </a:prstGeom>
            <a:noFill/>
          </p:spPr>
          <p:txBody>
            <a:bodyPr wrap="square" rtlCol="0">
              <a:spAutoFit/>
            </a:bodyPr>
            <a:lstStyle/>
            <a:p>
              <a:r>
                <a:rPr kumimoji="1" lang="en-US" altLang="ja-JP" b="1" dirty="0">
                  <a:solidFill>
                    <a:srgbClr val="EEB500"/>
                  </a:solidFill>
                </a:rPr>
                <a:t>【</a:t>
              </a:r>
              <a:r>
                <a:rPr lang="ja-JP" altLang="en-US" b="1" dirty="0">
                  <a:solidFill>
                    <a:srgbClr val="EEB500"/>
                  </a:solidFill>
                </a:rPr>
                <a:t>社内情報システム</a:t>
              </a:r>
              <a:r>
                <a:rPr kumimoji="1" lang="en-US" altLang="ja-JP" b="1" dirty="0">
                  <a:solidFill>
                    <a:srgbClr val="EEB500"/>
                  </a:solidFill>
                </a:rPr>
                <a:t>】</a:t>
              </a:r>
            </a:p>
          </p:txBody>
        </p:sp>
        <p:sp>
          <p:nvSpPr>
            <p:cNvPr id="9" name="Rectangle 2">
              <a:extLst>
                <a:ext uri="{FF2B5EF4-FFF2-40B4-BE49-F238E27FC236}">
                  <a16:creationId xmlns:a16="http://schemas.microsoft.com/office/drawing/2014/main" id="{5E5CD5E3-90C1-C165-4CCC-49091BC8B134}"/>
                </a:ext>
              </a:extLst>
            </p:cNvPr>
            <p:cNvSpPr>
              <a:spLocks noChangeArrowheads="1"/>
            </p:cNvSpPr>
            <p:nvPr/>
          </p:nvSpPr>
          <p:spPr bwMode="auto">
            <a:xfrm>
              <a:off x="1135780" y="3861406"/>
              <a:ext cx="76354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ja-JP" altLang="en-US" sz="1800" b="1" i="0" u="none" strike="noStrike" cap="none" normalizeH="0" baseline="0" dirty="0">
                  <a:ln>
                    <a:noFill/>
                  </a:ln>
                  <a:solidFill>
                    <a:schemeClr val="tx1"/>
                  </a:solidFill>
                  <a:effectLst/>
                  <a:latin typeface="+mn-ea"/>
                </a:rPr>
                <a:t>・</a:t>
              </a:r>
              <a:r>
                <a:rPr kumimoji="0" lang="ja-JP" altLang="ja-JP" sz="1800" b="1" i="0" u="none" strike="noStrike" cap="none" normalizeH="0" baseline="0" dirty="0">
                  <a:ln>
                    <a:noFill/>
                  </a:ln>
                  <a:solidFill>
                    <a:schemeClr val="tx1"/>
                  </a:solidFill>
                  <a:effectLst/>
                  <a:latin typeface="+mn-ea"/>
                </a:rPr>
                <a:t>SharePointの活用は運用初期段階のため、継続的な利便性向上が課題</a:t>
              </a:r>
            </a:p>
            <a:p>
              <a:pPr marL="0" marR="0" lvl="0" indent="0" algn="l" defTabSz="914400" rtl="0" eaLnBrk="0" fontAlgn="base" latinLnBrk="0" hangingPunct="0">
                <a:lnSpc>
                  <a:spcPct val="100000"/>
                </a:lnSpc>
                <a:spcBef>
                  <a:spcPct val="0"/>
                </a:spcBef>
                <a:spcAft>
                  <a:spcPct val="0"/>
                </a:spcAft>
                <a:buClrTx/>
                <a:buSzTx/>
                <a:tabLst/>
              </a:pPr>
              <a:r>
                <a:rPr kumimoji="0" lang="ja-JP" altLang="en-US" sz="1800" b="1" i="0" u="none" strike="noStrike" cap="none" normalizeH="0" baseline="0" dirty="0">
                  <a:ln>
                    <a:noFill/>
                  </a:ln>
                  <a:solidFill>
                    <a:schemeClr val="tx1"/>
                  </a:solidFill>
                  <a:effectLst/>
                  <a:latin typeface="+mn-ea"/>
                </a:rPr>
                <a:t>・</a:t>
              </a:r>
              <a:r>
                <a:rPr kumimoji="0" lang="ja-JP" altLang="ja-JP" sz="1800" b="1" i="0" u="none" strike="noStrike" cap="none" normalizeH="0" baseline="0" dirty="0">
                  <a:ln>
                    <a:noFill/>
                  </a:ln>
                  <a:solidFill>
                    <a:schemeClr val="tx1"/>
                  </a:solidFill>
                  <a:effectLst/>
                  <a:latin typeface="+mn-ea"/>
                </a:rPr>
                <a:t>社内の意見を反映しながら、より使いやすいシステム構築を目指す</a:t>
              </a:r>
            </a:p>
          </p:txBody>
        </p:sp>
      </p:grpSp>
    </p:spTree>
    <p:extLst>
      <p:ext uri="{BB962C8B-B14F-4D97-AF65-F5344CB8AC3E}">
        <p14:creationId xmlns:p14="http://schemas.microsoft.com/office/powerpoint/2010/main" val="3350167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6594</TotalTime>
  <Words>1637</Words>
  <Application>Microsoft Office PowerPoint</Application>
  <PresentationFormat>ワイド画面</PresentationFormat>
  <Paragraphs>163</Paragraphs>
  <Slides>6</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HGPｺﾞｼｯｸE</vt:lpstr>
      <vt:lpstr>メイリオ</vt:lpstr>
      <vt:lpstr>游ゴシック</vt:lpstr>
      <vt:lpstr>游ゴシック Light</vt:lpstr>
      <vt:lpstr>游明朝</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榎並 冬華</dc:creator>
  <cp:lastModifiedBy>泉谷 武史</cp:lastModifiedBy>
  <cp:revision>114</cp:revision>
  <cp:lastPrinted>2025-08-19T08:14:46Z</cp:lastPrinted>
  <dcterms:created xsi:type="dcterms:W3CDTF">2025-05-20T06:18:25Z</dcterms:created>
  <dcterms:modified xsi:type="dcterms:W3CDTF">2025-12-03T01:41:35Z</dcterms:modified>
</cp:coreProperties>
</file>