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7"/>
  </p:notesMasterIdLst>
  <p:sldIdLst>
    <p:sldId id="257" r:id="rId2"/>
    <p:sldId id="263" r:id="rId3"/>
    <p:sldId id="258" r:id="rId4"/>
    <p:sldId id="259" r:id="rId5"/>
    <p:sldId id="262" r:id="rId6"/>
  </p:sldIdLst>
  <p:sldSz cx="13208000" cy="9906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CC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4B207-486E-4EFA-9624-292E9147F87C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56C1B-11DB-438E-9B66-241F0B3CA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907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73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47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2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694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866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41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14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388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621191"/>
            <a:ext cx="112268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1000" y="5202944"/>
            <a:ext cx="99060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2E03-059F-4561-80A7-3F75C07BDC1A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E45F-08FC-4150-8668-B0E218CC9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922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2E03-059F-4561-80A7-3F75C07BDC1A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E45F-08FC-4150-8668-B0E218CC9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63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1976" y="527403"/>
            <a:ext cx="2847975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8051" y="527403"/>
            <a:ext cx="8378825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2E03-059F-4561-80A7-3F75C07BDC1A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E45F-08FC-4150-8668-B0E218CC9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334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2E03-059F-4561-80A7-3F75C07BDC1A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E45F-08FC-4150-8668-B0E218CC9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63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172" y="2469624"/>
            <a:ext cx="11391900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1172" y="6629226"/>
            <a:ext cx="11391900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/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2E03-059F-4561-80A7-3F75C07BDC1A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E45F-08FC-4150-8668-B0E218CC9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651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8050" y="2637014"/>
            <a:ext cx="561340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6550" y="2637014"/>
            <a:ext cx="561340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2E03-059F-4561-80A7-3F75C07BDC1A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E45F-08FC-4150-8668-B0E218CC9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88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527405"/>
            <a:ext cx="11391900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772" y="2428347"/>
            <a:ext cx="5587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772" y="3618442"/>
            <a:ext cx="5587602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6551" y="2428347"/>
            <a:ext cx="5615120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86551" y="3618442"/>
            <a:ext cx="5615120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2E03-059F-4561-80A7-3F75C07BDC1A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E45F-08FC-4150-8668-B0E218CC9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425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2E03-059F-4561-80A7-3F75C07BDC1A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E45F-08FC-4150-8668-B0E218CC9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93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2E03-059F-4561-80A7-3F75C07BDC1A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E45F-08FC-4150-8668-B0E218CC9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142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120" y="1426283"/>
            <a:ext cx="6686550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2E03-059F-4561-80A7-3F75C07BDC1A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E45F-08FC-4150-8668-B0E218CC9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297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120" y="1426283"/>
            <a:ext cx="6686550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2E03-059F-4561-80A7-3F75C07BDC1A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E45F-08FC-4150-8668-B0E218CC9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78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8050" y="527405"/>
            <a:ext cx="1139190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8050" y="2637014"/>
            <a:ext cx="11391900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80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62E03-059F-4561-80A7-3F75C07BDC1A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5150" y="9181397"/>
            <a:ext cx="4457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81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AE45F-08FC-4150-8668-B0E218CC9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68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183AA0-C9A6-3B82-4826-A51BB0AD3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3509" y="1621191"/>
            <a:ext cx="12736285" cy="3448756"/>
          </a:xfrm>
        </p:spPr>
        <p:txBody>
          <a:bodyPr anchor="ctr">
            <a:normAutofit/>
          </a:bodyPr>
          <a:lstStyle/>
          <a:p>
            <a:r>
              <a:rPr lang="ja-JP" altLang="en-US" sz="4800" dirty="0"/>
              <a:t>“生産性向上に向けた業務プロセスの再構築”</a:t>
            </a:r>
            <a:br>
              <a:rPr lang="en-US" altLang="ja-JP" sz="4800" dirty="0"/>
            </a:br>
            <a:endParaRPr kumimoji="1" lang="ja-JP" altLang="en-US" sz="48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C4E215D-F32D-9D53-FA52-67C7491AE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212" y="6914178"/>
            <a:ext cx="11717382" cy="2391656"/>
          </a:xfrm>
        </p:spPr>
        <p:txBody>
          <a:bodyPr>
            <a:normAutofit/>
          </a:bodyPr>
          <a:lstStyle/>
          <a:p>
            <a:pPr algn="r"/>
            <a:endParaRPr lang="en-US" altLang="ja-JP" dirty="0"/>
          </a:p>
          <a:p>
            <a:pPr algn="l"/>
            <a:r>
              <a:rPr lang="ja-JP" altLang="en-US" dirty="0"/>
              <a:t>　　　　　　　　　　　　　　　　　　株式会社イワタ　　　　</a:t>
            </a:r>
            <a:endParaRPr lang="en-US" altLang="ja-JP" dirty="0"/>
          </a:p>
          <a:p>
            <a:pPr algn="l"/>
            <a:r>
              <a:rPr kumimoji="1" lang="ja-JP" altLang="en-US" dirty="0"/>
              <a:t>　　　　　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4223823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A266D9-5504-A63B-52C4-4E7447024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523" y="271875"/>
            <a:ext cx="11391900" cy="674378"/>
          </a:xfrm>
        </p:spPr>
        <p:txBody>
          <a:bodyPr>
            <a:normAutofit/>
          </a:bodyPr>
          <a:lstStyle/>
          <a:p>
            <a:r>
              <a:rPr kumimoji="1" lang="ja-JP" altLang="en-US" sz="3600" b="1" dirty="0"/>
              <a:t>株式会社イワタ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207491-CBEF-4D7A-899B-785FB11C2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44" y="1096744"/>
            <a:ext cx="8319587" cy="841248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2800" dirty="0"/>
              <a:t>・設立：</a:t>
            </a:r>
            <a:r>
              <a:rPr kumimoji="1" lang="en-US" altLang="ja-JP" sz="2800" dirty="0"/>
              <a:t>1963</a:t>
            </a:r>
            <a:r>
              <a:rPr kumimoji="1" lang="ja-JP" altLang="en-US" sz="2800" dirty="0"/>
              <a:t>年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・所在地：京都市中京区</a:t>
            </a:r>
            <a:endParaRPr lang="en-US" altLang="ja-JP" sz="2800" dirty="0"/>
          </a:p>
          <a:p>
            <a:pPr marL="0" indent="0">
              <a:buNone/>
            </a:pPr>
            <a:r>
              <a:rPr kumimoji="1" lang="ja-JP" altLang="en-US" sz="2800" dirty="0"/>
              <a:t>・事業内容：寝具の製造、卸し、販売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・組織規模　従業員数：</a:t>
            </a:r>
            <a:r>
              <a:rPr lang="en-US" altLang="ja-JP" sz="2800" dirty="0"/>
              <a:t>42</a:t>
            </a:r>
            <a:r>
              <a:rPr lang="ja-JP" altLang="en-US" sz="2800" dirty="0"/>
              <a:t>名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・主要製品：羽毛寝具、ベッドマットレス、枕、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敷き布団など寝具全般。　　</a:t>
            </a:r>
            <a:endParaRPr lang="en-US" altLang="ja-JP" sz="2800" dirty="0"/>
          </a:p>
          <a:p>
            <a:pPr marL="0" indent="0">
              <a:buNone/>
            </a:pPr>
            <a:r>
              <a:rPr kumimoji="1" lang="ja-JP" altLang="en-US" sz="2800" dirty="0"/>
              <a:t>・主要取引先：ハウスメーカー、寝具店、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kumimoji="1" lang="ja-JP" altLang="en-US" sz="2800" dirty="0"/>
              <a:t>インテリアショップ、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・事業所：本社</a:t>
            </a:r>
            <a:r>
              <a:rPr lang="en-US" altLang="ja-JP" sz="2800" dirty="0"/>
              <a:t>/</a:t>
            </a:r>
            <a:r>
              <a:rPr lang="ja-JP" altLang="en-US" sz="2800" dirty="0"/>
              <a:t>京都、工場</a:t>
            </a:r>
            <a:r>
              <a:rPr lang="en-US" altLang="ja-JP" sz="2800" dirty="0"/>
              <a:t>/</a:t>
            </a:r>
            <a:r>
              <a:rPr lang="ja-JP" altLang="en-US" sz="2800" dirty="0"/>
              <a:t>滋賀、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直営店</a:t>
            </a:r>
            <a:r>
              <a:rPr lang="en-US" altLang="ja-JP" sz="2800" dirty="0"/>
              <a:t>/</a:t>
            </a:r>
            <a:r>
              <a:rPr lang="ja-JP" altLang="en-US" sz="2800" dirty="0"/>
              <a:t>京都、東京、大阪、日本橋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・理念：「自然との調和を眠りから実現する」</a:t>
            </a:r>
          </a:p>
          <a:p>
            <a:pPr marL="0" indent="0">
              <a:buNone/>
            </a:pPr>
            <a:r>
              <a:rPr lang="ja-JP" altLang="en-US" sz="2800" dirty="0"/>
              <a:t>快適で安全な寝具を最小限の環境負荷でつくり、お客様に最適な睡眠環境を提供。快適で豊かな人の暮らしと地球社会の調和を長く持続させていく。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・特徴：自然素材の国産オーダー寝具</a:t>
            </a:r>
            <a:endParaRPr lang="en-US" altLang="ja-JP" sz="2800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438C9A0-7AD9-7977-A1DA-7E47B9464E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864" y="6585311"/>
            <a:ext cx="4110717" cy="274047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BBF59BE2-D4B9-6E39-DADC-A9C4431B40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864" y="396776"/>
            <a:ext cx="4110717" cy="2740478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9ED2EED5-4C64-8748-3404-237807243B6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865" y="3422451"/>
            <a:ext cx="4110716" cy="2740477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7181302A-B484-7809-AD75-A2AC4C96B5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7" y="41698"/>
            <a:ext cx="1451744" cy="1085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949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068ADD9-DA17-D5B0-FC22-B65ECAC202A6}"/>
              </a:ext>
            </a:extLst>
          </p:cNvPr>
          <p:cNvSpPr txBox="1"/>
          <p:nvPr/>
        </p:nvSpPr>
        <p:spPr>
          <a:xfrm>
            <a:off x="6412058" y="1621684"/>
            <a:ext cx="6604000" cy="819102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4B1D115-7161-4272-7668-22937CA0B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311" y="65110"/>
            <a:ext cx="3988147" cy="715913"/>
          </a:xfrm>
          <a:solidFill>
            <a:schemeClr val="tx2">
              <a:lumMod val="60000"/>
              <a:lumOff val="40000"/>
            </a:schemeClr>
          </a:solidFill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kumimoji="1" lang="ja-JP" altLang="en-US" sz="3200" b="1" dirty="0">
                <a:solidFill>
                  <a:schemeClr val="bg1"/>
                </a:solidFill>
              </a:rPr>
              <a:t>問題点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87F2F2-5F9C-733A-EAE9-25D5FA347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942" y="1391469"/>
            <a:ext cx="6066972" cy="7478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１．店舗作業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000" dirty="0">
                <a:highlight>
                  <a:srgbClr val="FFCCFF"/>
                </a:highlight>
              </a:rPr>
              <a:t>〇直営店舗から工場への生産指図の方法が、店舗により異なっている。</a:t>
            </a:r>
            <a:endParaRPr kumimoji="1" lang="en-US" altLang="ja-JP" sz="2000" dirty="0">
              <a:highlight>
                <a:srgbClr val="FFCCFF"/>
              </a:highlight>
            </a:endParaRPr>
          </a:p>
          <a:p>
            <a:pPr marL="0" indent="0">
              <a:buNone/>
            </a:pPr>
            <a:r>
              <a:rPr kumimoji="1" lang="ja-JP" altLang="en-US" sz="2000" dirty="0"/>
              <a:t>・京都、東京店は</a:t>
            </a:r>
            <a:r>
              <a:rPr kumimoji="1" lang="en-US" altLang="ja-JP" sz="2000" dirty="0"/>
              <a:t>MOS</a:t>
            </a:r>
            <a:r>
              <a:rPr kumimoji="1" lang="ja-JP" altLang="en-US" sz="2000" dirty="0"/>
              <a:t>を用いて受注入力原票を作成し工場へ発注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・大阪、日本橋店は</a:t>
            </a:r>
            <a:r>
              <a:rPr lang="en-US" altLang="ja-JP" sz="2000" dirty="0"/>
              <a:t>POS</a:t>
            </a:r>
            <a:r>
              <a:rPr lang="ja-JP" altLang="en-US" sz="2000" dirty="0"/>
              <a:t>レジによる発注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/>
              <a:t>POS</a:t>
            </a:r>
            <a:r>
              <a:rPr lang="ja-JP" altLang="en-US" sz="2000" dirty="0"/>
              <a:t>の注文画面を受注入力原票の代用として使用。（不足データ、取引先コード、出荷日、お届け日、時間帯など）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400" dirty="0"/>
              <a:t>２．工場作業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000" dirty="0">
                <a:highlight>
                  <a:srgbClr val="FFCCFF"/>
                </a:highlight>
              </a:rPr>
              <a:t>〇受注入力原票を元に、基幹システム（</a:t>
            </a:r>
            <a:r>
              <a:rPr kumimoji="1" lang="en-US" altLang="ja-JP" sz="2000" dirty="0">
                <a:highlight>
                  <a:srgbClr val="FFCCFF"/>
                </a:highlight>
              </a:rPr>
              <a:t>LINE PRO</a:t>
            </a:r>
            <a:r>
              <a:rPr kumimoji="1" lang="ja-JP" altLang="en-US" sz="2000" dirty="0">
                <a:highlight>
                  <a:srgbClr val="FFCCFF"/>
                </a:highlight>
              </a:rPr>
              <a:t>）に手入力、カンバンを作成。</a:t>
            </a:r>
            <a:endParaRPr kumimoji="1" lang="en-US" altLang="ja-JP" sz="2000" dirty="0">
              <a:highlight>
                <a:srgbClr val="FFCCFF"/>
              </a:highlight>
            </a:endParaRPr>
          </a:p>
          <a:p>
            <a:pPr marL="0" indent="0">
              <a:buNone/>
            </a:pPr>
            <a:r>
              <a:rPr kumimoji="1" lang="ja-JP" altLang="en-US" sz="2000" dirty="0"/>
              <a:t>・受注入力原票を手作業で</a:t>
            </a:r>
            <a:r>
              <a:rPr kumimoji="1" lang="en-US" altLang="ja-JP" sz="2000" dirty="0"/>
              <a:t>LINE PRO</a:t>
            </a:r>
            <a:r>
              <a:rPr kumimoji="1" lang="ja-JP" altLang="en-US" sz="2000" dirty="0"/>
              <a:t>に入力する必要がある。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・</a:t>
            </a:r>
            <a:r>
              <a:rPr lang="en-US" altLang="ja-JP" sz="2000" dirty="0"/>
              <a:t>POS</a:t>
            </a:r>
            <a:r>
              <a:rPr lang="ja-JP" altLang="en-US" sz="2000" dirty="0"/>
              <a:t>入力は、注文画面を受注入力原票の代用して使用。税込表示の金額修正、取引先コード、出荷日、納品日など転記作業の発生。商品コードの紐づけなどの手作業が必要。</a:t>
            </a:r>
            <a:endParaRPr kumimoji="1" lang="en-US" altLang="ja-JP" sz="20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84B94E4-99B9-905E-A64C-B531D5CCDB17}"/>
              </a:ext>
            </a:extLst>
          </p:cNvPr>
          <p:cNvSpPr txBox="1"/>
          <p:nvPr/>
        </p:nvSpPr>
        <p:spPr>
          <a:xfrm>
            <a:off x="6607135" y="1817406"/>
            <a:ext cx="6453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発注の流れ</a:t>
            </a:r>
            <a:endParaRPr kumimoji="1" lang="en-US" altLang="ja-JP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F1E2B7A-38E0-1C23-1324-3DD644F2CA70}"/>
              </a:ext>
            </a:extLst>
          </p:cNvPr>
          <p:cNvSpPr/>
          <p:nvPr/>
        </p:nvSpPr>
        <p:spPr>
          <a:xfrm>
            <a:off x="4443447" y="527209"/>
            <a:ext cx="1128037" cy="5355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受注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5C7A58C-6402-31B1-2F81-D97584CBFFA4}"/>
              </a:ext>
            </a:extLst>
          </p:cNvPr>
          <p:cNvSpPr/>
          <p:nvPr/>
        </p:nvSpPr>
        <p:spPr>
          <a:xfrm>
            <a:off x="7068402" y="3275084"/>
            <a:ext cx="2765259" cy="422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大阪・日本橋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EE341BE-5236-E7F7-0BB3-E153F278C989}"/>
              </a:ext>
            </a:extLst>
          </p:cNvPr>
          <p:cNvSpPr/>
          <p:nvPr/>
        </p:nvSpPr>
        <p:spPr>
          <a:xfrm>
            <a:off x="10484115" y="3292906"/>
            <a:ext cx="2487028" cy="40166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京都・東京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9575CDE-A08E-326B-D079-38968FC21E7D}"/>
              </a:ext>
            </a:extLst>
          </p:cNvPr>
          <p:cNvSpPr/>
          <p:nvPr/>
        </p:nvSpPr>
        <p:spPr>
          <a:xfrm>
            <a:off x="7580268" y="6740846"/>
            <a:ext cx="2439479" cy="4184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</a:rPr>
              <a:t>POS</a:t>
            </a:r>
            <a:r>
              <a:rPr kumimoji="1" lang="ja-JP" altLang="en-US" sz="2000" dirty="0">
                <a:solidFill>
                  <a:schemeClr val="tx1"/>
                </a:solidFill>
              </a:rPr>
              <a:t>画面印刷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2D80A9C-C2A7-1ED6-DF9A-E8DEB99911EE}"/>
              </a:ext>
            </a:extLst>
          </p:cNvPr>
          <p:cNvSpPr/>
          <p:nvPr/>
        </p:nvSpPr>
        <p:spPr>
          <a:xfrm>
            <a:off x="10308948" y="5910891"/>
            <a:ext cx="2394128" cy="4184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</a:rPr>
              <a:t>MOS</a:t>
            </a:r>
            <a:r>
              <a:rPr kumimoji="1" lang="ja-JP" altLang="en-US" sz="2000" dirty="0">
                <a:solidFill>
                  <a:schemeClr val="tx1"/>
                </a:solidFill>
              </a:rPr>
              <a:t>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60DCA0B-3771-15E8-9481-47DCA94BE6FC}"/>
              </a:ext>
            </a:extLst>
          </p:cNvPr>
          <p:cNvSpPr/>
          <p:nvPr/>
        </p:nvSpPr>
        <p:spPr>
          <a:xfrm>
            <a:off x="10301953" y="6754060"/>
            <a:ext cx="2415536" cy="4184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</a:rPr>
              <a:t>MOS</a:t>
            </a:r>
            <a:r>
              <a:rPr kumimoji="1" lang="ja-JP" altLang="en-US" sz="2000" dirty="0">
                <a:solidFill>
                  <a:schemeClr val="tx1"/>
                </a:solidFill>
              </a:rPr>
              <a:t>画面印刷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57B064D-7EBF-E063-03E3-B05FBAD14E16}"/>
              </a:ext>
            </a:extLst>
          </p:cNvPr>
          <p:cNvSpPr/>
          <p:nvPr/>
        </p:nvSpPr>
        <p:spPr>
          <a:xfrm>
            <a:off x="9108175" y="7594403"/>
            <a:ext cx="2401546" cy="3552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受注入力原票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C45051B-BB0E-83F5-A0A7-5A6329C1E9CC}"/>
              </a:ext>
            </a:extLst>
          </p:cNvPr>
          <p:cNvSpPr/>
          <p:nvPr/>
        </p:nvSpPr>
        <p:spPr>
          <a:xfrm>
            <a:off x="9155722" y="8369174"/>
            <a:ext cx="2367989" cy="3992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</a:rPr>
              <a:t>LINE</a:t>
            </a:r>
            <a:r>
              <a:rPr kumimoji="1" lang="ja-JP" altLang="en-US" sz="2000" dirty="0">
                <a:solidFill>
                  <a:schemeClr val="tx1"/>
                </a:solidFill>
              </a:rPr>
              <a:t>　</a:t>
            </a:r>
            <a:r>
              <a:rPr kumimoji="1" lang="en-US" altLang="ja-JP" sz="2000" dirty="0">
                <a:solidFill>
                  <a:schemeClr val="tx1"/>
                </a:solidFill>
              </a:rPr>
              <a:t>PRO</a:t>
            </a:r>
            <a:r>
              <a:rPr kumimoji="1" lang="ja-JP" altLang="en-US" sz="2000" dirty="0">
                <a:solidFill>
                  <a:schemeClr val="tx1"/>
                </a:solidFill>
              </a:rPr>
              <a:t>　入力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43E8C73-A51C-290A-CC00-029742CADF64}"/>
              </a:ext>
            </a:extLst>
          </p:cNvPr>
          <p:cNvSpPr/>
          <p:nvPr/>
        </p:nvSpPr>
        <p:spPr>
          <a:xfrm>
            <a:off x="9108175" y="9220132"/>
            <a:ext cx="2401546" cy="38024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カンバン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2EF8466-EA3D-57C1-5B46-A5B1CD49069C}"/>
              </a:ext>
            </a:extLst>
          </p:cNvPr>
          <p:cNvSpPr/>
          <p:nvPr/>
        </p:nvSpPr>
        <p:spPr>
          <a:xfrm>
            <a:off x="8852739" y="5007904"/>
            <a:ext cx="2538069" cy="4184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</a:rPr>
              <a:t>POS</a:t>
            </a:r>
            <a:r>
              <a:rPr kumimoji="1" lang="ja-JP" altLang="en-US" sz="2000" dirty="0">
                <a:solidFill>
                  <a:schemeClr val="tx1"/>
                </a:solidFill>
              </a:rPr>
              <a:t>レジ入力</a:t>
            </a:r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EE8AE701-95D7-C273-C780-B479061EFED4}"/>
              </a:ext>
            </a:extLst>
          </p:cNvPr>
          <p:cNvCxnSpPr/>
          <p:nvPr/>
        </p:nvCxnSpPr>
        <p:spPr>
          <a:xfrm>
            <a:off x="9366067" y="2887698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F4AB7B86-7B70-B334-1EBC-305EDC0BDDC1}"/>
              </a:ext>
            </a:extLst>
          </p:cNvPr>
          <p:cNvCxnSpPr/>
          <p:nvPr/>
        </p:nvCxnSpPr>
        <p:spPr>
          <a:xfrm>
            <a:off x="10880998" y="2887698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24316F8B-1FD8-4325-B279-9BF771E37DC6}"/>
              </a:ext>
            </a:extLst>
          </p:cNvPr>
          <p:cNvCxnSpPr/>
          <p:nvPr/>
        </p:nvCxnSpPr>
        <p:spPr>
          <a:xfrm>
            <a:off x="9366067" y="3743136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5E2206C-53E4-968B-7ACE-09A5AEE81925}"/>
              </a:ext>
            </a:extLst>
          </p:cNvPr>
          <p:cNvSpPr/>
          <p:nvPr/>
        </p:nvSpPr>
        <p:spPr>
          <a:xfrm>
            <a:off x="8852740" y="4130522"/>
            <a:ext cx="2538068" cy="3805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ご注文書起票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76763AD3-B594-077C-4B9E-EDB97534874A}"/>
              </a:ext>
            </a:extLst>
          </p:cNvPr>
          <p:cNvCxnSpPr/>
          <p:nvPr/>
        </p:nvCxnSpPr>
        <p:spPr>
          <a:xfrm>
            <a:off x="10837455" y="3743136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D84F68D4-EE64-457B-E199-8101FD9334C2}"/>
              </a:ext>
            </a:extLst>
          </p:cNvPr>
          <p:cNvCxnSpPr/>
          <p:nvPr/>
        </p:nvCxnSpPr>
        <p:spPr>
          <a:xfrm>
            <a:off x="10205082" y="4565614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58F6929B-9899-5473-82DA-0B99FC579FF5}"/>
              </a:ext>
            </a:extLst>
          </p:cNvPr>
          <p:cNvCxnSpPr/>
          <p:nvPr/>
        </p:nvCxnSpPr>
        <p:spPr>
          <a:xfrm>
            <a:off x="11216357" y="7195211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3039D1F1-9478-AE72-9679-AF0B01A643C1}"/>
              </a:ext>
            </a:extLst>
          </p:cNvPr>
          <p:cNvCxnSpPr/>
          <p:nvPr/>
        </p:nvCxnSpPr>
        <p:spPr>
          <a:xfrm>
            <a:off x="11257894" y="6353460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E17A9732-8AE5-8C66-5DA8-A195E0FCF739}"/>
              </a:ext>
            </a:extLst>
          </p:cNvPr>
          <p:cNvCxnSpPr/>
          <p:nvPr/>
        </p:nvCxnSpPr>
        <p:spPr>
          <a:xfrm>
            <a:off x="11296080" y="5523505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1A98BB59-AE3C-4750-2230-5A3D67D9A473}"/>
              </a:ext>
            </a:extLst>
          </p:cNvPr>
          <p:cNvCxnSpPr/>
          <p:nvPr/>
        </p:nvCxnSpPr>
        <p:spPr>
          <a:xfrm>
            <a:off x="9522822" y="7195211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CCF9CA94-2812-07AA-C076-85EF1AE7547D}"/>
              </a:ext>
            </a:extLst>
          </p:cNvPr>
          <p:cNvCxnSpPr/>
          <p:nvPr/>
        </p:nvCxnSpPr>
        <p:spPr>
          <a:xfrm>
            <a:off x="10205082" y="7981788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B871F441-A1D6-811A-3FF3-C53C9EB60432}"/>
              </a:ext>
            </a:extLst>
          </p:cNvPr>
          <p:cNvCxnSpPr>
            <a:cxnSpLocks/>
          </p:cNvCxnSpPr>
          <p:nvPr/>
        </p:nvCxnSpPr>
        <p:spPr>
          <a:xfrm>
            <a:off x="8987245" y="5499400"/>
            <a:ext cx="0" cy="124144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C93A2E91-E3C3-8EC7-9172-1857A43D7D71}"/>
              </a:ext>
            </a:extLst>
          </p:cNvPr>
          <p:cNvCxnSpPr/>
          <p:nvPr/>
        </p:nvCxnSpPr>
        <p:spPr>
          <a:xfrm>
            <a:off x="10247979" y="8800579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BAF7C437-67F5-5254-5532-D46AF1BAB1D0}"/>
              </a:ext>
            </a:extLst>
          </p:cNvPr>
          <p:cNvCxnSpPr>
            <a:cxnSpLocks/>
          </p:cNvCxnSpPr>
          <p:nvPr/>
        </p:nvCxnSpPr>
        <p:spPr>
          <a:xfrm>
            <a:off x="7002423" y="6517764"/>
            <a:ext cx="6129030" cy="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11CEB35F-9BA5-4D5D-9196-60474AA44375}"/>
              </a:ext>
            </a:extLst>
          </p:cNvPr>
          <p:cNvSpPr/>
          <p:nvPr/>
        </p:nvSpPr>
        <p:spPr>
          <a:xfrm>
            <a:off x="7054720" y="7354482"/>
            <a:ext cx="1417319" cy="3873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工場作業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943DC57A-8E47-FEC3-452E-F0C26F14524B}"/>
              </a:ext>
            </a:extLst>
          </p:cNvPr>
          <p:cNvSpPr/>
          <p:nvPr/>
        </p:nvSpPr>
        <p:spPr>
          <a:xfrm>
            <a:off x="7054719" y="5825143"/>
            <a:ext cx="1417319" cy="3873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店舗作業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9E7C0D5-69A1-4152-A5D0-67533C39BC53}"/>
              </a:ext>
            </a:extLst>
          </p:cNvPr>
          <p:cNvSpPr/>
          <p:nvPr/>
        </p:nvSpPr>
        <p:spPr>
          <a:xfrm>
            <a:off x="9129584" y="2398317"/>
            <a:ext cx="1951945" cy="38738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顧客</a:t>
            </a: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E7DE42E6-5DC8-25CF-CDE3-3315B3C93248}"/>
              </a:ext>
            </a:extLst>
          </p:cNvPr>
          <p:cNvCxnSpPr>
            <a:cxnSpLocks/>
          </p:cNvCxnSpPr>
          <p:nvPr/>
        </p:nvCxnSpPr>
        <p:spPr>
          <a:xfrm>
            <a:off x="5612572" y="772195"/>
            <a:ext cx="45284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50760DA-7563-3216-9446-F2B4F35B2F70}"/>
              </a:ext>
            </a:extLst>
          </p:cNvPr>
          <p:cNvSpPr/>
          <p:nvPr/>
        </p:nvSpPr>
        <p:spPr>
          <a:xfrm>
            <a:off x="6106508" y="530189"/>
            <a:ext cx="1923788" cy="5355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入力原票作成</a:t>
            </a: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FD28CD44-EA5B-2295-F1F9-2E18386332BE}"/>
              </a:ext>
            </a:extLst>
          </p:cNvPr>
          <p:cNvCxnSpPr>
            <a:cxnSpLocks/>
          </p:cNvCxnSpPr>
          <p:nvPr/>
        </p:nvCxnSpPr>
        <p:spPr>
          <a:xfrm>
            <a:off x="10654574" y="794998"/>
            <a:ext cx="45284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5B277FC-2C59-DC6B-A31F-86D6B213D812}"/>
              </a:ext>
            </a:extLst>
          </p:cNvPr>
          <p:cNvSpPr/>
          <p:nvPr/>
        </p:nvSpPr>
        <p:spPr>
          <a:xfrm>
            <a:off x="8730628" y="529738"/>
            <a:ext cx="1815011" cy="5355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</a:rPr>
              <a:t>LINE</a:t>
            </a:r>
            <a:r>
              <a:rPr kumimoji="1" lang="ja-JP" altLang="en-US" sz="2000" dirty="0">
                <a:solidFill>
                  <a:schemeClr val="tx1"/>
                </a:solidFill>
              </a:rPr>
              <a:t> </a:t>
            </a:r>
            <a:r>
              <a:rPr kumimoji="1" lang="en-US" altLang="ja-JP" sz="2000" dirty="0">
                <a:solidFill>
                  <a:schemeClr val="tx1"/>
                </a:solidFill>
              </a:rPr>
              <a:t>PRO</a:t>
            </a:r>
            <a:r>
              <a:rPr kumimoji="1" lang="ja-JP" altLang="en-US" sz="2000" dirty="0">
                <a:solidFill>
                  <a:schemeClr val="tx1"/>
                </a:solidFill>
              </a:rPr>
              <a:t>入力　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A3A93C18-42A2-5602-7889-A9E65D5268F9}"/>
              </a:ext>
            </a:extLst>
          </p:cNvPr>
          <p:cNvCxnSpPr>
            <a:cxnSpLocks/>
          </p:cNvCxnSpPr>
          <p:nvPr/>
        </p:nvCxnSpPr>
        <p:spPr>
          <a:xfrm>
            <a:off x="8178802" y="796419"/>
            <a:ext cx="45284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808F00F-A970-FC0C-E81C-DD6E0C286BE3}"/>
              </a:ext>
            </a:extLst>
          </p:cNvPr>
          <p:cNvSpPr/>
          <p:nvPr/>
        </p:nvSpPr>
        <p:spPr>
          <a:xfrm>
            <a:off x="11216357" y="569222"/>
            <a:ext cx="1226819" cy="5093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カンバン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2E627A4-6D98-CB93-7E25-E9F3CFA7C1BA}"/>
              </a:ext>
            </a:extLst>
          </p:cNvPr>
          <p:cNvSpPr txBox="1"/>
          <p:nvPr/>
        </p:nvSpPr>
        <p:spPr>
          <a:xfrm>
            <a:off x="4351955" y="102837"/>
            <a:ext cx="3707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現状の受注から生産への流れ</a:t>
            </a:r>
          </a:p>
        </p:txBody>
      </p:sp>
      <p:sp>
        <p:nvSpPr>
          <p:cNvPr id="7" name="フローチャート: 端子 6">
            <a:extLst>
              <a:ext uri="{FF2B5EF4-FFF2-40B4-BE49-F238E27FC236}">
                <a16:creationId xmlns:a16="http://schemas.microsoft.com/office/drawing/2014/main" id="{3D2D9FB9-2E24-89E2-F1B6-9B84F5CA954F}"/>
              </a:ext>
            </a:extLst>
          </p:cNvPr>
          <p:cNvSpPr/>
          <p:nvPr/>
        </p:nvSpPr>
        <p:spPr>
          <a:xfrm>
            <a:off x="7443593" y="967495"/>
            <a:ext cx="660956" cy="352697"/>
          </a:xfrm>
          <a:prstGeom prst="flowChartTerminator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/>
              <a:t>手入力</a:t>
            </a:r>
          </a:p>
        </p:txBody>
      </p:sp>
      <p:sp>
        <p:nvSpPr>
          <p:cNvPr id="39" name="フローチャート: 端子 38">
            <a:extLst>
              <a:ext uri="{FF2B5EF4-FFF2-40B4-BE49-F238E27FC236}">
                <a16:creationId xmlns:a16="http://schemas.microsoft.com/office/drawing/2014/main" id="{D0456765-06B3-B08E-7024-BF6382E09857}"/>
              </a:ext>
            </a:extLst>
          </p:cNvPr>
          <p:cNvSpPr/>
          <p:nvPr/>
        </p:nvSpPr>
        <p:spPr>
          <a:xfrm>
            <a:off x="10153637" y="925483"/>
            <a:ext cx="660956" cy="352697"/>
          </a:xfrm>
          <a:prstGeom prst="flowChartTerminator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/>
              <a:t>手入力</a:t>
            </a:r>
          </a:p>
        </p:txBody>
      </p:sp>
    </p:spTree>
    <p:extLst>
      <p:ext uri="{BB962C8B-B14F-4D97-AF65-F5344CB8AC3E}">
        <p14:creationId xmlns:p14="http://schemas.microsoft.com/office/powerpoint/2010/main" val="2226243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329F4E-A143-D95D-D76E-701EB6192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1" y="2536113"/>
            <a:ext cx="13062857" cy="628526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sz="2600" dirty="0"/>
              <a:t>１．店舗作業</a:t>
            </a:r>
            <a:endParaRPr lang="en-US" altLang="ja-JP" sz="2600" dirty="0"/>
          </a:p>
          <a:p>
            <a:pPr marL="0" indent="0">
              <a:buNone/>
            </a:pPr>
            <a:r>
              <a:rPr lang="ja-JP" altLang="en-US" sz="2400" dirty="0"/>
              <a:t>〇直営店舗から工場への生産指図の方法を共通化。</a:t>
            </a:r>
          </a:p>
          <a:p>
            <a:pPr marL="0" indent="0">
              <a:buNone/>
            </a:pPr>
            <a:r>
              <a:rPr lang="ja-JP" altLang="en-US" sz="2400" dirty="0"/>
              <a:t>・業務内容の棚卸し、見える化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・直営店舗より工場への発注方法の共通化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・</a:t>
            </a:r>
            <a:r>
              <a:rPr lang="en-US" altLang="ja-JP" sz="2400" dirty="0"/>
              <a:t>MOS</a:t>
            </a:r>
            <a:r>
              <a:rPr lang="ja-JP" altLang="en-US" sz="2400" dirty="0"/>
              <a:t>入力作業の削減によるショップでの作業効率向上。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（注文書作成～</a:t>
            </a:r>
            <a:r>
              <a:rPr lang="en-US" altLang="ja-JP" sz="2400" dirty="0"/>
              <a:t>POS</a:t>
            </a:r>
            <a:r>
              <a:rPr lang="ja-JP" altLang="en-US" sz="2400" dirty="0"/>
              <a:t>レジ打刻～</a:t>
            </a:r>
            <a:r>
              <a:rPr lang="en-US" altLang="ja-JP" sz="2400" dirty="0"/>
              <a:t>MOS</a:t>
            </a:r>
            <a:r>
              <a:rPr lang="ja-JP" altLang="en-US" sz="2400" dirty="0"/>
              <a:t>による受注入力原票の作成）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・</a:t>
            </a:r>
            <a:r>
              <a:rPr kumimoji="1" lang="en-US" altLang="ja-JP" sz="2400" dirty="0"/>
              <a:t>MOS</a:t>
            </a:r>
            <a:r>
              <a:rPr kumimoji="1" lang="ja-JP" altLang="en-US" sz="2400" dirty="0"/>
              <a:t>の解約によるコスト削減</a:t>
            </a:r>
            <a:endParaRPr kumimoji="1" lang="en-US" altLang="ja-JP" sz="2400" dirty="0"/>
          </a:p>
          <a:p>
            <a:pPr marL="0" indent="0">
              <a:buNone/>
            </a:pPr>
            <a:endParaRPr kumimoji="1" lang="en-US" altLang="ja-JP" sz="2400" dirty="0"/>
          </a:p>
          <a:p>
            <a:pPr marL="0" indent="0">
              <a:buNone/>
            </a:pPr>
            <a:r>
              <a:rPr lang="ja-JP" altLang="en-US" sz="2600" dirty="0"/>
              <a:t>２．手入力の削減、カンバン作成の省力化</a:t>
            </a:r>
            <a:endParaRPr lang="en-US" altLang="ja-JP" sz="2600" dirty="0"/>
          </a:p>
          <a:p>
            <a:pPr marL="0" indent="0">
              <a:buNone/>
            </a:pPr>
            <a:r>
              <a:rPr lang="ja-JP" altLang="en-US" sz="2400" dirty="0"/>
              <a:t>受注入力原票を元に、基幹システム（</a:t>
            </a:r>
            <a:r>
              <a:rPr lang="en-US" altLang="ja-JP" sz="2400" dirty="0"/>
              <a:t>LINE PRO</a:t>
            </a:r>
            <a:r>
              <a:rPr lang="ja-JP" altLang="en-US" sz="2400" dirty="0"/>
              <a:t>）に手入力、カンバンを作成。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・</a:t>
            </a:r>
            <a:r>
              <a:rPr lang="en-US" altLang="ja-JP" sz="2400" dirty="0"/>
              <a:t>POS</a:t>
            </a:r>
            <a:r>
              <a:rPr lang="ja-JP" altLang="en-US" sz="2400" dirty="0"/>
              <a:t>画面印刷による受注入力原票の代用を無くし、工場内での手計算の省力化、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発注内容の確認作業の削減による効率化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・店舗での</a:t>
            </a:r>
            <a:r>
              <a:rPr kumimoji="1" lang="en-US" altLang="ja-JP" sz="2400" dirty="0"/>
              <a:t>POS</a:t>
            </a:r>
            <a:r>
              <a:rPr kumimoji="1" lang="ja-JP" altLang="en-US" sz="2400" dirty="0"/>
              <a:t>入力が</a:t>
            </a:r>
            <a:r>
              <a:rPr kumimoji="1" lang="en-US" altLang="ja-JP" sz="2400" dirty="0"/>
              <a:t>LINE PRO</a:t>
            </a:r>
            <a:r>
              <a:rPr kumimoji="1" lang="ja-JP" altLang="en-US" sz="2400" dirty="0"/>
              <a:t>に反映、カンバン作成までを自動化</a:t>
            </a:r>
            <a:r>
              <a:rPr lang="ja-JP" altLang="en-US" sz="2400" dirty="0"/>
              <a:t>するのが、ベストではあるが、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システムから見直す必要があり、コスト面で困難なため、今回は、見送る。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受注入力原票作成の省力化を図る。</a:t>
            </a:r>
            <a:endParaRPr kumimoji="1" lang="en-US" altLang="ja-JP" sz="2400" dirty="0"/>
          </a:p>
          <a:p>
            <a:pPr marL="0" indent="0">
              <a:buNone/>
            </a:pPr>
            <a:endParaRPr kumimoji="1" lang="ja-JP" altLang="en-US" sz="2400" dirty="0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4713395-9BD0-72F0-4BE7-B2449F98C1AB}"/>
              </a:ext>
            </a:extLst>
          </p:cNvPr>
          <p:cNvSpPr txBox="1">
            <a:spLocks/>
          </p:cNvSpPr>
          <p:nvPr/>
        </p:nvSpPr>
        <p:spPr>
          <a:xfrm>
            <a:off x="276315" y="215457"/>
            <a:ext cx="4217308" cy="71200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3600" b="1" dirty="0">
                <a:solidFill>
                  <a:schemeClr val="bg1"/>
                </a:solidFill>
              </a:rPr>
              <a:t>改善の</a:t>
            </a:r>
            <a:r>
              <a:rPr lang="ja-JP" altLang="en-US" sz="3200" b="1" dirty="0">
                <a:solidFill>
                  <a:schemeClr val="bg1"/>
                </a:solidFill>
              </a:rPr>
              <a:t>方向性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61947B2-C3E8-5601-B2D7-1611AEE947DF}"/>
              </a:ext>
            </a:extLst>
          </p:cNvPr>
          <p:cNvSpPr txBox="1"/>
          <p:nvPr/>
        </p:nvSpPr>
        <p:spPr>
          <a:xfrm>
            <a:off x="72571" y="1071588"/>
            <a:ext cx="3707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受注から生産への流れ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E5166C8-2DF8-049C-993D-5DC1E9350846}"/>
              </a:ext>
            </a:extLst>
          </p:cNvPr>
          <p:cNvSpPr/>
          <p:nvPr/>
        </p:nvSpPr>
        <p:spPr>
          <a:xfrm>
            <a:off x="276315" y="1585045"/>
            <a:ext cx="1128037" cy="5355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受注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8F2ED01-51E5-5AF7-3E97-05A1ACB8E3A0}"/>
              </a:ext>
            </a:extLst>
          </p:cNvPr>
          <p:cNvSpPr/>
          <p:nvPr/>
        </p:nvSpPr>
        <p:spPr>
          <a:xfrm>
            <a:off x="2200794" y="1585044"/>
            <a:ext cx="1815011" cy="5355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</a:rPr>
              <a:t>LINE</a:t>
            </a:r>
            <a:r>
              <a:rPr kumimoji="1" lang="ja-JP" altLang="en-US" sz="2000" dirty="0">
                <a:solidFill>
                  <a:schemeClr val="tx1"/>
                </a:solidFill>
              </a:rPr>
              <a:t> </a:t>
            </a:r>
            <a:r>
              <a:rPr kumimoji="1" lang="en-US" altLang="ja-JP" sz="2000" dirty="0">
                <a:solidFill>
                  <a:schemeClr val="tx1"/>
                </a:solidFill>
              </a:rPr>
              <a:t>PRO</a:t>
            </a:r>
            <a:r>
              <a:rPr kumimoji="1" lang="ja-JP" altLang="en-US" sz="2000" dirty="0">
                <a:solidFill>
                  <a:schemeClr val="tx1"/>
                </a:solidFill>
              </a:rPr>
              <a:t>入力　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BDFAA2E-E234-6A08-45A3-BFD6F2960E1F}"/>
              </a:ext>
            </a:extLst>
          </p:cNvPr>
          <p:cNvSpPr/>
          <p:nvPr/>
        </p:nvSpPr>
        <p:spPr>
          <a:xfrm>
            <a:off x="4623097" y="1611266"/>
            <a:ext cx="1226819" cy="5093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カンバン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FF8190AA-204A-FE99-1431-489B66D61316}"/>
              </a:ext>
            </a:extLst>
          </p:cNvPr>
          <p:cNvCxnSpPr>
            <a:cxnSpLocks/>
          </p:cNvCxnSpPr>
          <p:nvPr/>
        </p:nvCxnSpPr>
        <p:spPr>
          <a:xfrm>
            <a:off x="1576149" y="1856412"/>
            <a:ext cx="45284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623A035D-112F-1EA7-0C22-6756B794CDDE}"/>
              </a:ext>
            </a:extLst>
          </p:cNvPr>
          <p:cNvCxnSpPr>
            <a:cxnSpLocks/>
          </p:cNvCxnSpPr>
          <p:nvPr/>
        </p:nvCxnSpPr>
        <p:spPr>
          <a:xfrm>
            <a:off x="4093027" y="1824564"/>
            <a:ext cx="45284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フローチャート: 端子 9">
            <a:extLst>
              <a:ext uri="{FF2B5EF4-FFF2-40B4-BE49-F238E27FC236}">
                <a16:creationId xmlns:a16="http://schemas.microsoft.com/office/drawing/2014/main" id="{7D045637-500F-54C6-7FE5-01BA81A81C22}"/>
              </a:ext>
            </a:extLst>
          </p:cNvPr>
          <p:cNvSpPr/>
          <p:nvPr/>
        </p:nvSpPr>
        <p:spPr>
          <a:xfrm>
            <a:off x="3177779" y="2010404"/>
            <a:ext cx="1204105" cy="371719"/>
          </a:xfrm>
          <a:prstGeom prst="flowChartTerminator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/>
              <a:t>自動処理</a:t>
            </a:r>
          </a:p>
        </p:txBody>
      </p:sp>
    </p:spTree>
    <p:extLst>
      <p:ext uri="{BB962C8B-B14F-4D97-AF65-F5344CB8AC3E}">
        <p14:creationId xmlns:p14="http://schemas.microsoft.com/office/powerpoint/2010/main" val="3409772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7D252-F9CB-168A-EAB4-8AD8F5BFA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5AC46DE-616A-BC89-8E53-F9EF9FD22664}"/>
              </a:ext>
            </a:extLst>
          </p:cNvPr>
          <p:cNvSpPr txBox="1"/>
          <p:nvPr/>
        </p:nvSpPr>
        <p:spPr>
          <a:xfrm>
            <a:off x="6986322" y="1657178"/>
            <a:ext cx="6051334" cy="811077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95840A-59E7-7A4D-23EA-719486FDD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44" y="1657178"/>
            <a:ext cx="6815978" cy="81107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000" dirty="0">
                <a:highlight>
                  <a:srgbClr val="FFCCFF"/>
                </a:highlight>
              </a:rPr>
              <a:t>１．直営店舗から工場への生産指図の方法の共通化</a:t>
            </a:r>
            <a:endParaRPr lang="en-US" altLang="ja-JP" sz="2000" dirty="0">
              <a:highlight>
                <a:srgbClr val="FFCCFF"/>
              </a:highlight>
            </a:endParaRPr>
          </a:p>
          <a:p>
            <a:pPr marL="0" indent="0">
              <a:buNone/>
            </a:pPr>
            <a:r>
              <a:rPr lang="ja-JP" altLang="en-US" sz="2000" dirty="0">
                <a:highlight>
                  <a:srgbClr val="FFCCFF"/>
                </a:highlight>
              </a:rPr>
              <a:t>～</a:t>
            </a:r>
            <a:r>
              <a:rPr lang="en-US" altLang="ja-JP" sz="2000" dirty="0">
                <a:highlight>
                  <a:srgbClr val="FFCCFF"/>
                </a:highlight>
              </a:rPr>
              <a:t>MOS</a:t>
            </a:r>
            <a:r>
              <a:rPr lang="ja-JP" altLang="en-US" sz="2000" dirty="0">
                <a:highlight>
                  <a:srgbClr val="FFCCFF"/>
                </a:highlight>
              </a:rPr>
              <a:t>の廃止</a:t>
            </a:r>
            <a:endParaRPr lang="en-US" altLang="ja-JP" sz="2000" dirty="0">
              <a:highlight>
                <a:srgbClr val="FFCCFF"/>
              </a:highlight>
            </a:endParaRPr>
          </a:p>
          <a:p>
            <a:pPr marL="0" indent="0">
              <a:buNone/>
            </a:pPr>
            <a:r>
              <a:rPr kumimoji="1" lang="ja-JP" altLang="en-US" sz="2000" dirty="0"/>
              <a:t>・</a:t>
            </a:r>
            <a:r>
              <a:rPr kumimoji="1" lang="en-US" altLang="ja-JP" sz="2000" dirty="0"/>
              <a:t>MOS</a:t>
            </a:r>
            <a:r>
              <a:rPr kumimoji="1" lang="ja-JP" altLang="en-US" sz="2000" dirty="0"/>
              <a:t>入力作業の省略化により作業効率の向上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・</a:t>
            </a:r>
            <a:r>
              <a:rPr lang="en-US" altLang="ja-JP" sz="2000" dirty="0"/>
              <a:t>MOS</a:t>
            </a:r>
            <a:r>
              <a:rPr lang="ja-JP" altLang="en-US" sz="2000" dirty="0"/>
              <a:t>廃止による経費削減（約</a:t>
            </a:r>
            <a:r>
              <a:rPr lang="en-US" altLang="ja-JP" sz="2000" dirty="0"/>
              <a:t>50</a:t>
            </a:r>
            <a:r>
              <a:rPr lang="ja-JP" altLang="en-US" sz="2000" dirty="0"/>
              <a:t>万円</a:t>
            </a:r>
            <a:r>
              <a:rPr lang="en-US" altLang="ja-JP" sz="2000" dirty="0"/>
              <a:t>/</a:t>
            </a:r>
            <a:r>
              <a:rPr lang="ja-JP" altLang="en-US" sz="2000" dirty="0"/>
              <a:t>年）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>
                <a:highlight>
                  <a:srgbClr val="FFCCFF"/>
                </a:highlight>
              </a:rPr>
              <a:t>２．受注入力原票作成ツールの導入。</a:t>
            </a:r>
          </a:p>
          <a:p>
            <a:pPr marL="0" indent="0">
              <a:buNone/>
            </a:pPr>
            <a:r>
              <a:rPr kumimoji="1" lang="ja-JP" altLang="en-US" sz="2000" dirty="0"/>
              <a:t>受注入力原票を元に、基幹システム（</a:t>
            </a:r>
            <a:r>
              <a:rPr kumimoji="1" lang="en-US" altLang="ja-JP" sz="2000" dirty="0"/>
              <a:t>LINE PRO</a:t>
            </a:r>
            <a:r>
              <a:rPr kumimoji="1" lang="ja-JP" altLang="en-US" sz="2000" dirty="0"/>
              <a:t>）に入力、カンバンを作成。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・受注入力原票作成ツールにより税込金額の手計算による修正作業の削減。作業効率の向上と人的ミスの削減。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・</a:t>
            </a:r>
            <a:r>
              <a:rPr kumimoji="1" lang="en-US" altLang="ja-JP" sz="2000" dirty="0"/>
              <a:t>Shopify</a:t>
            </a:r>
            <a:r>
              <a:rPr kumimoji="1" lang="ja-JP" altLang="en-US" sz="2000" dirty="0"/>
              <a:t>注文画面に取引先コード、発送日、配達日、配達時間帯、配達業者の入力欄を作成。転記作業、記載漏れの削減。正確性の向上。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200" dirty="0">
                <a:highlight>
                  <a:srgbClr val="FFCCFF"/>
                </a:highlight>
              </a:rPr>
              <a:t>総括</a:t>
            </a:r>
            <a:endParaRPr kumimoji="1" lang="en-US" altLang="ja-JP" sz="2200" dirty="0">
              <a:highlight>
                <a:srgbClr val="FFCCFF"/>
              </a:highlight>
            </a:endParaRPr>
          </a:p>
          <a:p>
            <a:pPr marL="0" indent="0">
              <a:buNone/>
            </a:pPr>
            <a:r>
              <a:rPr kumimoji="1" lang="ja-JP" altLang="en-US" sz="2200" dirty="0"/>
              <a:t>業務プロセスの標準化と自動化により、作業効率・精度・コスト削減の三拍子を実現。</a:t>
            </a:r>
          </a:p>
          <a:p>
            <a:pPr marL="0" indent="0">
              <a:buNone/>
            </a:pPr>
            <a:r>
              <a:rPr kumimoji="1" lang="ja-JP" altLang="en-US" sz="2200" dirty="0"/>
              <a:t>デジタルツールの導入によって、現場の負担軽減と顧客対応の品質向上につながり、組織全体の生産性が底上げされた。</a:t>
            </a:r>
            <a:endParaRPr kumimoji="1" lang="en-US" altLang="ja-JP" sz="2200" dirty="0"/>
          </a:p>
          <a:p>
            <a:pPr marL="0" indent="0">
              <a:buNone/>
            </a:pPr>
            <a:endParaRPr lang="en-US" altLang="ja-JP" sz="2200" dirty="0"/>
          </a:p>
          <a:p>
            <a:pPr marL="0" indent="0">
              <a:buNone/>
            </a:pPr>
            <a:endParaRPr kumimoji="1" lang="en-US" altLang="ja-JP" sz="2200" dirty="0">
              <a:highlight>
                <a:srgbClr val="FFCCFF"/>
              </a:highlight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002EF02-45D7-1F06-6E02-80D142C80325}"/>
              </a:ext>
            </a:extLst>
          </p:cNvPr>
          <p:cNvSpPr txBox="1"/>
          <p:nvPr/>
        </p:nvSpPr>
        <p:spPr>
          <a:xfrm>
            <a:off x="7126398" y="1777859"/>
            <a:ext cx="6453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発注の流れ</a:t>
            </a:r>
            <a:endParaRPr kumimoji="1" lang="en-US" altLang="ja-JP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D23BD27-5CFA-4C72-8925-6FED60332F6E}"/>
              </a:ext>
            </a:extLst>
          </p:cNvPr>
          <p:cNvSpPr/>
          <p:nvPr/>
        </p:nvSpPr>
        <p:spPr>
          <a:xfrm>
            <a:off x="8500707" y="3266986"/>
            <a:ext cx="4536949" cy="4083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京都・東京・大阪・日本橋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B6E67E1-F23B-47ED-CB22-1F8DAF139D79}"/>
              </a:ext>
            </a:extLst>
          </p:cNvPr>
          <p:cNvSpPr/>
          <p:nvPr/>
        </p:nvSpPr>
        <p:spPr>
          <a:xfrm>
            <a:off x="8510499" y="6749205"/>
            <a:ext cx="4212724" cy="35521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受注入力原票作成ツール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B7E03CA5-6173-2A66-AD2D-74451BE3A9B4}"/>
              </a:ext>
            </a:extLst>
          </p:cNvPr>
          <p:cNvCxnSpPr/>
          <p:nvPr/>
        </p:nvCxnSpPr>
        <p:spPr>
          <a:xfrm>
            <a:off x="10650350" y="2879600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78CCA4A0-05F4-B8F7-448A-E9400341F141}"/>
              </a:ext>
            </a:extLst>
          </p:cNvPr>
          <p:cNvCxnSpPr/>
          <p:nvPr/>
        </p:nvCxnSpPr>
        <p:spPr>
          <a:xfrm>
            <a:off x="10650350" y="3779695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C1413458-3F9A-53BD-8564-A73179CD536C}"/>
              </a:ext>
            </a:extLst>
          </p:cNvPr>
          <p:cNvCxnSpPr/>
          <p:nvPr/>
        </p:nvCxnSpPr>
        <p:spPr>
          <a:xfrm>
            <a:off x="10605554" y="4620550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08CB0EE6-204D-B5F5-97B1-2314492B9796}"/>
              </a:ext>
            </a:extLst>
          </p:cNvPr>
          <p:cNvCxnSpPr/>
          <p:nvPr/>
        </p:nvCxnSpPr>
        <p:spPr>
          <a:xfrm>
            <a:off x="10541873" y="7142349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E37A48A2-CCFB-CA88-C4FF-62DF8C7D2C51}"/>
              </a:ext>
            </a:extLst>
          </p:cNvPr>
          <p:cNvCxnSpPr/>
          <p:nvPr/>
        </p:nvCxnSpPr>
        <p:spPr>
          <a:xfrm>
            <a:off x="10503002" y="7961402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26EAB944-6E13-2C7B-6114-4DEAD0BF5BBE}"/>
              </a:ext>
            </a:extLst>
          </p:cNvPr>
          <p:cNvCxnSpPr>
            <a:cxnSpLocks/>
          </p:cNvCxnSpPr>
          <p:nvPr/>
        </p:nvCxnSpPr>
        <p:spPr>
          <a:xfrm>
            <a:off x="10562290" y="5429849"/>
            <a:ext cx="0" cy="124144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38F6F72F-F39D-A7C8-32D0-BE0E59232B59}"/>
              </a:ext>
            </a:extLst>
          </p:cNvPr>
          <p:cNvCxnSpPr/>
          <p:nvPr/>
        </p:nvCxnSpPr>
        <p:spPr>
          <a:xfrm>
            <a:off x="10543933" y="8873349"/>
            <a:ext cx="0" cy="3873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74554525-4244-5C37-3E28-669DC56B173B}"/>
              </a:ext>
            </a:extLst>
          </p:cNvPr>
          <p:cNvCxnSpPr>
            <a:cxnSpLocks/>
          </p:cNvCxnSpPr>
          <p:nvPr/>
        </p:nvCxnSpPr>
        <p:spPr>
          <a:xfrm>
            <a:off x="7487478" y="6423840"/>
            <a:ext cx="5767950" cy="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EDE3A73E-9CD1-6D77-D055-90D66FF590D9}"/>
              </a:ext>
            </a:extLst>
          </p:cNvPr>
          <p:cNvSpPr/>
          <p:nvPr/>
        </p:nvSpPr>
        <p:spPr>
          <a:xfrm>
            <a:off x="7563184" y="7414447"/>
            <a:ext cx="1417319" cy="3873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工場作業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96057ECF-E115-A653-2BD2-7660DA862147}"/>
              </a:ext>
            </a:extLst>
          </p:cNvPr>
          <p:cNvSpPr/>
          <p:nvPr/>
        </p:nvSpPr>
        <p:spPr>
          <a:xfrm>
            <a:off x="7563184" y="5558999"/>
            <a:ext cx="1417319" cy="3873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店舗作業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BBFC2C88-341C-0AC1-C273-32CC82361064}"/>
              </a:ext>
            </a:extLst>
          </p:cNvPr>
          <p:cNvSpPr txBox="1">
            <a:spLocks/>
          </p:cNvSpPr>
          <p:nvPr/>
        </p:nvSpPr>
        <p:spPr>
          <a:xfrm>
            <a:off x="297418" y="560155"/>
            <a:ext cx="4536625" cy="5994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3200" b="1" dirty="0">
                <a:solidFill>
                  <a:schemeClr val="bg1"/>
                </a:solidFill>
              </a:rPr>
              <a:t>対策と結果・総括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5B149AB-B468-50D8-D063-227688230025}"/>
              </a:ext>
            </a:extLst>
          </p:cNvPr>
          <p:cNvSpPr txBox="1"/>
          <p:nvPr/>
        </p:nvSpPr>
        <p:spPr>
          <a:xfrm>
            <a:off x="5384588" y="74060"/>
            <a:ext cx="3707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改善後の受注から生産への流れ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B4FC4B6-DBFB-8093-76EB-DDB2FCDC5A98}"/>
              </a:ext>
            </a:extLst>
          </p:cNvPr>
          <p:cNvSpPr/>
          <p:nvPr/>
        </p:nvSpPr>
        <p:spPr>
          <a:xfrm>
            <a:off x="5458473" y="565322"/>
            <a:ext cx="1128037" cy="5355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受注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B5F51AF-112F-BED8-F7C7-015EB0DF0D80}"/>
              </a:ext>
            </a:extLst>
          </p:cNvPr>
          <p:cNvSpPr/>
          <p:nvPr/>
        </p:nvSpPr>
        <p:spPr>
          <a:xfrm>
            <a:off x="9596690" y="571341"/>
            <a:ext cx="1815011" cy="5355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</a:rPr>
              <a:t>LINE</a:t>
            </a:r>
            <a:r>
              <a:rPr kumimoji="1" lang="ja-JP" altLang="en-US" sz="2000" dirty="0">
                <a:solidFill>
                  <a:schemeClr val="tx1"/>
                </a:solidFill>
              </a:rPr>
              <a:t> </a:t>
            </a:r>
            <a:r>
              <a:rPr kumimoji="1" lang="en-US" altLang="ja-JP" sz="2000" dirty="0">
                <a:solidFill>
                  <a:schemeClr val="tx1"/>
                </a:solidFill>
              </a:rPr>
              <a:t>PRO</a:t>
            </a:r>
            <a:r>
              <a:rPr kumimoji="1" lang="ja-JP" altLang="en-US" sz="2000" dirty="0">
                <a:solidFill>
                  <a:schemeClr val="tx1"/>
                </a:solidFill>
              </a:rPr>
              <a:t>入力　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E14D850-6DD4-ACE8-4B1F-85FEB11E81E6}"/>
              </a:ext>
            </a:extLst>
          </p:cNvPr>
          <p:cNvSpPr/>
          <p:nvPr/>
        </p:nvSpPr>
        <p:spPr>
          <a:xfrm>
            <a:off x="11904800" y="605184"/>
            <a:ext cx="1226819" cy="5093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カンバン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A6BF59E-3729-119C-404C-6AC098E88BFC}"/>
              </a:ext>
            </a:extLst>
          </p:cNvPr>
          <p:cNvSpPr/>
          <p:nvPr/>
        </p:nvSpPr>
        <p:spPr>
          <a:xfrm>
            <a:off x="7128352" y="565322"/>
            <a:ext cx="1923788" cy="66170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入力原票作成ツール</a:t>
            </a: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55A7A7A5-D4D2-9423-0A17-99DEB3F119CF}"/>
              </a:ext>
            </a:extLst>
          </p:cNvPr>
          <p:cNvCxnSpPr>
            <a:cxnSpLocks/>
          </p:cNvCxnSpPr>
          <p:nvPr/>
        </p:nvCxnSpPr>
        <p:spPr>
          <a:xfrm>
            <a:off x="6673550" y="902824"/>
            <a:ext cx="45284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DFC8CF0D-1560-354B-0793-8292AFB99F2E}"/>
              </a:ext>
            </a:extLst>
          </p:cNvPr>
          <p:cNvCxnSpPr>
            <a:cxnSpLocks/>
          </p:cNvCxnSpPr>
          <p:nvPr/>
        </p:nvCxnSpPr>
        <p:spPr>
          <a:xfrm>
            <a:off x="11463694" y="902824"/>
            <a:ext cx="45284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12A134A3-19EC-7D5A-13C6-71DDA732C650}"/>
              </a:ext>
            </a:extLst>
          </p:cNvPr>
          <p:cNvCxnSpPr>
            <a:cxnSpLocks/>
          </p:cNvCxnSpPr>
          <p:nvPr/>
        </p:nvCxnSpPr>
        <p:spPr>
          <a:xfrm>
            <a:off x="9091849" y="904311"/>
            <a:ext cx="45284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36E3488-3FDC-B101-371A-C7A6C3D167DE}"/>
              </a:ext>
            </a:extLst>
          </p:cNvPr>
          <p:cNvSpPr/>
          <p:nvPr/>
        </p:nvSpPr>
        <p:spPr>
          <a:xfrm>
            <a:off x="9326776" y="2401703"/>
            <a:ext cx="2521062" cy="38738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顧客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08CA680-AC95-6A38-EF9F-04C03B682C9F}"/>
              </a:ext>
            </a:extLst>
          </p:cNvPr>
          <p:cNvSpPr/>
          <p:nvPr/>
        </p:nvSpPr>
        <p:spPr>
          <a:xfrm>
            <a:off x="9343160" y="4143394"/>
            <a:ext cx="2538068" cy="3805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ご注文書起票</a:t>
            </a: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C893404A-6E86-9C28-34A3-91083D7BA2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8442" y="9260735"/>
            <a:ext cx="2414225" cy="536494"/>
          </a:xfrm>
          <a:prstGeom prst="rect">
            <a:avLst/>
          </a:prstGeom>
        </p:spPr>
      </p:pic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78A7DAB7-587D-CA19-F70B-6F0A01560040}"/>
              </a:ext>
            </a:extLst>
          </p:cNvPr>
          <p:cNvSpPr/>
          <p:nvPr/>
        </p:nvSpPr>
        <p:spPr>
          <a:xfrm>
            <a:off x="9378296" y="8348788"/>
            <a:ext cx="2367989" cy="3992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</a:rPr>
              <a:t>LINE</a:t>
            </a:r>
            <a:r>
              <a:rPr kumimoji="1" lang="ja-JP" altLang="en-US" sz="2000" dirty="0">
                <a:solidFill>
                  <a:schemeClr val="tx1"/>
                </a:solidFill>
              </a:rPr>
              <a:t>　</a:t>
            </a:r>
            <a:r>
              <a:rPr kumimoji="1" lang="en-US" altLang="ja-JP" sz="2000" dirty="0">
                <a:solidFill>
                  <a:schemeClr val="tx1"/>
                </a:solidFill>
              </a:rPr>
              <a:t>PRO</a:t>
            </a:r>
            <a:r>
              <a:rPr kumimoji="1" lang="ja-JP" altLang="en-US" sz="2000" dirty="0">
                <a:solidFill>
                  <a:schemeClr val="tx1"/>
                </a:solidFill>
              </a:rPr>
              <a:t>　入力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AC1AF52B-C8EF-3934-5FAB-A1C80317BDA5}"/>
              </a:ext>
            </a:extLst>
          </p:cNvPr>
          <p:cNvSpPr/>
          <p:nvPr/>
        </p:nvSpPr>
        <p:spPr>
          <a:xfrm>
            <a:off x="9343160" y="7529735"/>
            <a:ext cx="2401546" cy="3552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受注入力原票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BE6AE829-D01D-F315-EF0C-D314B1FAFC87}"/>
              </a:ext>
            </a:extLst>
          </p:cNvPr>
          <p:cNvSpPr/>
          <p:nvPr/>
        </p:nvSpPr>
        <p:spPr>
          <a:xfrm>
            <a:off x="9318273" y="5007936"/>
            <a:ext cx="2538069" cy="4184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</a:rPr>
              <a:t>POS</a:t>
            </a:r>
            <a:r>
              <a:rPr kumimoji="1" lang="ja-JP" altLang="en-US" sz="2000" dirty="0">
                <a:solidFill>
                  <a:schemeClr val="tx1"/>
                </a:solidFill>
              </a:rPr>
              <a:t>レジ入力</a:t>
            </a:r>
          </a:p>
        </p:txBody>
      </p:sp>
      <p:sp>
        <p:nvSpPr>
          <p:cNvPr id="6" name="フローチャート: 端子 5">
            <a:extLst>
              <a:ext uri="{FF2B5EF4-FFF2-40B4-BE49-F238E27FC236}">
                <a16:creationId xmlns:a16="http://schemas.microsoft.com/office/drawing/2014/main" id="{ED3C8B43-7FDA-75B6-A50B-D87DE7A500BD}"/>
              </a:ext>
            </a:extLst>
          </p:cNvPr>
          <p:cNvSpPr/>
          <p:nvPr/>
        </p:nvSpPr>
        <p:spPr>
          <a:xfrm>
            <a:off x="10776742" y="1093502"/>
            <a:ext cx="660956" cy="352697"/>
          </a:xfrm>
          <a:prstGeom prst="flowChartTerminator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/>
              <a:t>手入力</a:t>
            </a:r>
          </a:p>
        </p:txBody>
      </p:sp>
      <p:sp>
        <p:nvSpPr>
          <p:cNvPr id="11" name="フローチャート: 端子 10">
            <a:extLst>
              <a:ext uri="{FF2B5EF4-FFF2-40B4-BE49-F238E27FC236}">
                <a16:creationId xmlns:a16="http://schemas.microsoft.com/office/drawing/2014/main" id="{6C84F4C3-FBD1-456D-0884-5C9DBF0A63F1}"/>
              </a:ext>
            </a:extLst>
          </p:cNvPr>
          <p:cNvSpPr/>
          <p:nvPr/>
        </p:nvSpPr>
        <p:spPr>
          <a:xfrm>
            <a:off x="8035791" y="1123951"/>
            <a:ext cx="1204105" cy="371719"/>
          </a:xfrm>
          <a:prstGeom prst="flowChartTerminator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/>
              <a:t>自動処理</a:t>
            </a:r>
          </a:p>
        </p:txBody>
      </p:sp>
    </p:spTree>
    <p:extLst>
      <p:ext uri="{BB962C8B-B14F-4D97-AF65-F5344CB8AC3E}">
        <p14:creationId xmlns:p14="http://schemas.microsoft.com/office/powerpoint/2010/main" val="970082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4622</TotalTime>
  <Words>847</Words>
  <Application>Microsoft Office PowerPoint</Application>
  <PresentationFormat>ユーザー設定</PresentationFormat>
  <Paragraphs>101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テーマ</vt:lpstr>
      <vt:lpstr>“生産性向上に向けた業務プロセスの再構築” </vt:lpstr>
      <vt:lpstr>株式会社イワタ</vt:lpstr>
      <vt:lpstr>問題点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ken iwata</dc:creator>
  <cp:lastModifiedBy>渡邉 健一</cp:lastModifiedBy>
  <cp:revision>159</cp:revision>
  <cp:lastPrinted>2025-11-27T06:44:48Z</cp:lastPrinted>
  <dcterms:created xsi:type="dcterms:W3CDTF">2018-05-08T03:39:21Z</dcterms:created>
  <dcterms:modified xsi:type="dcterms:W3CDTF">2025-12-01T02:54:42Z</dcterms:modified>
</cp:coreProperties>
</file>